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handoutMasterIdLst>
    <p:handoutMasterId r:id="rId15"/>
  </p:handoutMasterIdLst>
  <p:sldIdLst>
    <p:sldId id="256" r:id="rId2"/>
    <p:sldId id="262" r:id="rId3"/>
    <p:sldId id="287" r:id="rId4"/>
    <p:sldId id="264" r:id="rId5"/>
    <p:sldId id="285" r:id="rId6"/>
    <p:sldId id="278" r:id="rId7"/>
    <p:sldId id="288" r:id="rId8"/>
    <p:sldId id="289" r:id="rId9"/>
    <p:sldId id="279" r:id="rId10"/>
    <p:sldId id="268" r:id="rId11"/>
    <p:sldId id="276"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8" autoAdjust="0"/>
    <p:restoredTop sz="88714" autoAdjust="0"/>
  </p:normalViewPr>
  <p:slideViewPr>
    <p:cSldViewPr snapToGrid="0">
      <p:cViewPr varScale="1">
        <p:scale>
          <a:sx n="79" d="100"/>
          <a:sy n="79" d="100"/>
        </p:scale>
        <p:origin x="619" y="67"/>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BE10D1-0F85-49D2-BF47-5588777290F3}" type="doc">
      <dgm:prSet loTypeId="urn:microsoft.com/office/officeart/2005/8/layout/process2" loCatId="process" qsTypeId="urn:microsoft.com/office/officeart/2005/8/quickstyle/simple1" qsCatId="simple" csTypeId="urn:microsoft.com/office/officeart/2005/8/colors/accent1_2" csCatId="accent1" phldr="1"/>
      <dgm:spPr/>
    </dgm:pt>
    <dgm:pt modelId="{4B27DE26-1801-4A37-9929-13A44E5F233D}">
      <dgm:prSet phldrT="[Text]"/>
      <dgm:spPr>
        <a:ln>
          <a:solidFill>
            <a:schemeClr val="accent1">
              <a:lumMod val="25000"/>
            </a:schemeClr>
          </a:solidFill>
        </a:ln>
      </dgm:spPr>
      <dgm:t>
        <a:bodyPr/>
        <a:lstStyle/>
        <a:p>
          <a:r>
            <a:rPr lang="ru-RU" dirty="0">
              <a:solidFill>
                <a:schemeClr val="accent3"/>
              </a:solidFill>
            </a:rPr>
            <a:t>Поиск волонтёров через социальные сети</a:t>
          </a:r>
          <a:endParaRPr lang="en-US" dirty="0">
            <a:solidFill>
              <a:schemeClr val="accent3"/>
            </a:solidFill>
          </a:endParaRPr>
        </a:p>
      </dgm:t>
    </dgm:pt>
    <dgm:pt modelId="{9D3D8000-186C-42D2-B44E-75357A81AD7E}" type="parTrans" cxnId="{A6706FDA-B775-4797-A511-B54813B356BA}">
      <dgm:prSet/>
      <dgm:spPr/>
      <dgm:t>
        <a:bodyPr/>
        <a:lstStyle/>
        <a:p>
          <a:endParaRPr lang="en-US"/>
        </a:p>
      </dgm:t>
    </dgm:pt>
    <dgm:pt modelId="{1167F20F-3BB2-4DB8-BEF2-91E408FB3127}" type="sibTrans" cxnId="{A6706FDA-B775-4797-A511-B54813B356BA}">
      <dgm:prSet/>
      <dgm:spPr>
        <a:ln>
          <a:solidFill>
            <a:schemeClr val="accent1">
              <a:lumMod val="25000"/>
            </a:schemeClr>
          </a:solidFill>
        </a:ln>
      </dgm:spPr>
      <dgm:t>
        <a:bodyPr/>
        <a:lstStyle/>
        <a:p>
          <a:endParaRPr lang="en-US"/>
        </a:p>
      </dgm:t>
    </dgm:pt>
    <dgm:pt modelId="{C1AB1A7E-A4FF-4A57-A24E-E0CE64F455F2}">
      <dgm:prSet phldrT="[Text]"/>
      <dgm:spPr>
        <a:ln>
          <a:solidFill>
            <a:schemeClr val="accent1">
              <a:lumMod val="25000"/>
            </a:schemeClr>
          </a:solidFill>
        </a:ln>
      </dgm:spPr>
      <dgm:t>
        <a:bodyPr/>
        <a:lstStyle/>
        <a:p>
          <a:r>
            <a:rPr lang="ru-RU" b="1" dirty="0">
              <a:solidFill>
                <a:schemeClr val="accent3"/>
              </a:solidFill>
            </a:rPr>
            <a:t>25 502 респондента</a:t>
          </a:r>
        </a:p>
        <a:p>
          <a:r>
            <a:rPr lang="ru-RU" dirty="0">
              <a:solidFill>
                <a:schemeClr val="accent3"/>
              </a:solidFill>
            </a:rPr>
            <a:t>59% женщин и 41% мужчин</a:t>
          </a:r>
          <a:endParaRPr lang="en-US" dirty="0">
            <a:solidFill>
              <a:schemeClr val="accent3"/>
            </a:solidFill>
          </a:endParaRPr>
        </a:p>
      </dgm:t>
    </dgm:pt>
    <dgm:pt modelId="{D6C1EE22-C7C6-4237-90FE-12EB17FE9E48}" type="parTrans" cxnId="{B7ACF31A-8676-44A0-BA9E-133C2BE939DC}">
      <dgm:prSet/>
      <dgm:spPr/>
      <dgm:t>
        <a:bodyPr/>
        <a:lstStyle/>
        <a:p>
          <a:endParaRPr lang="en-US"/>
        </a:p>
      </dgm:t>
    </dgm:pt>
    <dgm:pt modelId="{298CED8A-4214-494F-9358-E4893F3D117E}" type="sibTrans" cxnId="{B7ACF31A-8676-44A0-BA9E-133C2BE939DC}">
      <dgm:prSet/>
      <dgm:spPr>
        <a:ln>
          <a:solidFill>
            <a:schemeClr val="accent1">
              <a:lumMod val="25000"/>
            </a:schemeClr>
          </a:solidFill>
        </a:ln>
      </dgm:spPr>
      <dgm:t>
        <a:bodyPr/>
        <a:lstStyle/>
        <a:p>
          <a:endParaRPr lang="en-US"/>
        </a:p>
      </dgm:t>
    </dgm:pt>
    <dgm:pt modelId="{AEDA0E08-589B-490C-B906-08BC85FB907B}">
      <dgm:prSet phldrT="[Text]"/>
      <dgm:spPr>
        <a:ln>
          <a:solidFill>
            <a:schemeClr val="accent1">
              <a:lumMod val="25000"/>
            </a:schemeClr>
          </a:solidFill>
        </a:ln>
      </dgm:spPr>
      <dgm:t>
        <a:bodyPr/>
        <a:lstStyle/>
        <a:p>
          <a:r>
            <a:rPr lang="ru-RU" dirty="0">
              <a:solidFill>
                <a:schemeClr val="accent3"/>
              </a:solidFill>
            </a:rPr>
            <a:t>Сбор фотографий лиц и заполнение опросника</a:t>
          </a:r>
          <a:endParaRPr lang="en-US" dirty="0">
            <a:solidFill>
              <a:schemeClr val="accent3"/>
            </a:solidFill>
          </a:endParaRPr>
        </a:p>
      </dgm:t>
    </dgm:pt>
    <dgm:pt modelId="{E9CF0D35-0070-4898-AF01-797C37728C1E}" type="parTrans" cxnId="{84A4C3BA-3BF1-4919-A4F2-794B1051A5A1}">
      <dgm:prSet/>
      <dgm:spPr/>
      <dgm:t>
        <a:bodyPr/>
        <a:lstStyle/>
        <a:p>
          <a:endParaRPr lang="en-US"/>
        </a:p>
      </dgm:t>
    </dgm:pt>
    <dgm:pt modelId="{02F1CF3F-DB7A-4F98-ABAE-3FDBF6C73365}" type="sibTrans" cxnId="{84A4C3BA-3BF1-4919-A4F2-794B1051A5A1}">
      <dgm:prSet/>
      <dgm:spPr/>
      <dgm:t>
        <a:bodyPr/>
        <a:lstStyle/>
        <a:p>
          <a:endParaRPr lang="en-US"/>
        </a:p>
      </dgm:t>
    </dgm:pt>
    <dgm:pt modelId="{D05AB662-44C8-4334-BED4-650370AA6E07}" type="pres">
      <dgm:prSet presAssocID="{3CBE10D1-0F85-49D2-BF47-5588777290F3}" presName="linearFlow" presStyleCnt="0">
        <dgm:presLayoutVars>
          <dgm:resizeHandles val="exact"/>
        </dgm:presLayoutVars>
      </dgm:prSet>
      <dgm:spPr/>
    </dgm:pt>
    <dgm:pt modelId="{06020B9A-7E82-4E2B-956A-B52BF6FB96D1}" type="pres">
      <dgm:prSet presAssocID="{4B27DE26-1801-4A37-9929-13A44E5F233D}" presName="node" presStyleLbl="node1" presStyleIdx="0" presStyleCnt="3">
        <dgm:presLayoutVars>
          <dgm:bulletEnabled val="1"/>
        </dgm:presLayoutVars>
      </dgm:prSet>
      <dgm:spPr/>
    </dgm:pt>
    <dgm:pt modelId="{13E71400-1B95-4B70-A855-170495ED5C6D}" type="pres">
      <dgm:prSet presAssocID="{1167F20F-3BB2-4DB8-BEF2-91E408FB3127}" presName="sibTrans" presStyleLbl="sibTrans2D1" presStyleIdx="0" presStyleCnt="2"/>
      <dgm:spPr/>
    </dgm:pt>
    <dgm:pt modelId="{0CCF5A82-9364-4191-A630-D1D0D00C4613}" type="pres">
      <dgm:prSet presAssocID="{1167F20F-3BB2-4DB8-BEF2-91E408FB3127}" presName="connectorText" presStyleLbl="sibTrans2D1" presStyleIdx="0" presStyleCnt="2"/>
      <dgm:spPr/>
    </dgm:pt>
    <dgm:pt modelId="{720EEDA8-B4B4-4ABA-97D3-2FEE32D903E9}" type="pres">
      <dgm:prSet presAssocID="{C1AB1A7E-A4FF-4A57-A24E-E0CE64F455F2}" presName="node" presStyleLbl="node1" presStyleIdx="1" presStyleCnt="3">
        <dgm:presLayoutVars>
          <dgm:bulletEnabled val="1"/>
        </dgm:presLayoutVars>
      </dgm:prSet>
      <dgm:spPr/>
    </dgm:pt>
    <dgm:pt modelId="{F5B4F031-8C93-406A-AD9D-749343AFC072}" type="pres">
      <dgm:prSet presAssocID="{298CED8A-4214-494F-9358-E4893F3D117E}" presName="sibTrans" presStyleLbl="sibTrans2D1" presStyleIdx="1" presStyleCnt="2"/>
      <dgm:spPr/>
    </dgm:pt>
    <dgm:pt modelId="{5549F152-CF43-4D3D-9BC4-0499E2BBE7C7}" type="pres">
      <dgm:prSet presAssocID="{298CED8A-4214-494F-9358-E4893F3D117E}" presName="connectorText" presStyleLbl="sibTrans2D1" presStyleIdx="1" presStyleCnt="2"/>
      <dgm:spPr/>
    </dgm:pt>
    <dgm:pt modelId="{437CEA42-D1D4-4E71-B351-95E4EE4B8F8D}" type="pres">
      <dgm:prSet presAssocID="{AEDA0E08-589B-490C-B906-08BC85FB907B}" presName="node" presStyleLbl="node1" presStyleIdx="2" presStyleCnt="3">
        <dgm:presLayoutVars>
          <dgm:bulletEnabled val="1"/>
        </dgm:presLayoutVars>
      </dgm:prSet>
      <dgm:spPr/>
    </dgm:pt>
  </dgm:ptLst>
  <dgm:cxnLst>
    <dgm:cxn modelId="{01A86019-C052-436A-8222-4337D5427FB8}" type="presOf" srcId="{298CED8A-4214-494F-9358-E4893F3D117E}" destId="{F5B4F031-8C93-406A-AD9D-749343AFC072}" srcOrd="0" destOrd="0" presId="urn:microsoft.com/office/officeart/2005/8/layout/process2"/>
    <dgm:cxn modelId="{B7ACF31A-8676-44A0-BA9E-133C2BE939DC}" srcId="{3CBE10D1-0F85-49D2-BF47-5588777290F3}" destId="{C1AB1A7E-A4FF-4A57-A24E-E0CE64F455F2}" srcOrd="1" destOrd="0" parTransId="{D6C1EE22-C7C6-4237-90FE-12EB17FE9E48}" sibTransId="{298CED8A-4214-494F-9358-E4893F3D117E}"/>
    <dgm:cxn modelId="{697ABF2E-8C8E-47E7-9DDA-CA38A6F3F9D3}" type="presOf" srcId="{AEDA0E08-589B-490C-B906-08BC85FB907B}" destId="{437CEA42-D1D4-4E71-B351-95E4EE4B8F8D}" srcOrd="0" destOrd="0" presId="urn:microsoft.com/office/officeart/2005/8/layout/process2"/>
    <dgm:cxn modelId="{197C2D69-30B7-462E-A453-163E57447CB1}" type="presOf" srcId="{1167F20F-3BB2-4DB8-BEF2-91E408FB3127}" destId="{0CCF5A82-9364-4191-A630-D1D0D00C4613}" srcOrd="1" destOrd="0" presId="urn:microsoft.com/office/officeart/2005/8/layout/process2"/>
    <dgm:cxn modelId="{6332204E-EA5E-4DFF-A748-2DC1F6DE313D}" type="presOf" srcId="{C1AB1A7E-A4FF-4A57-A24E-E0CE64F455F2}" destId="{720EEDA8-B4B4-4ABA-97D3-2FEE32D903E9}" srcOrd="0" destOrd="0" presId="urn:microsoft.com/office/officeart/2005/8/layout/process2"/>
    <dgm:cxn modelId="{9A355353-A667-4DA0-88B4-B8A337331A97}" type="presOf" srcId="{3CBE10D1-0F85-49D2-BF47-5588777290F3}" destId="{D05AB662-44C8-4334-BED4-650370AA6E07}" srcOrd="0" destOrd="0" presId="urn:microsoft.com/office/officeart/2005/8/layout/process2"/>
    <dgm:cxn modelId="{0AC03159-1A71-49D0-BF8F-24AD9EE28272}" type="presOf" srcId="{1167F20F-3BB2-4DB8-BEF2-91E408FB3127}" destId="{13E71400-1B95-4B70-A855-170495ED5C6D}" srcOrd="0" destOrd="0" presId="urn:microsoft.com/office/officeart/2005/8/layout/process2"/>
    <dgm:cxn modelId="{27F8E484-DE4D-403E-982A-08BCD9F70F33}" type="presOf" srcId="{298CED8A-4214-494F-9358-E4893F3D117E}" destId="{5549F152-CF43-4D3D-9BC4-0499E2BBE7C7}" srcOrd="1" destOrd="0" presId="urn:microsoft.com/office/officeart/2005/8/layout/process2"/>
    <dgm:cxn modelId="{AE4F1A9A-0AFB-4FF5-96CD-0EB4195CD064}" type="presOf" srcId="{4B27DE26-1801-4A37-9929-13A44E5F233D}" destId="{06020B9A-7E82-4E2B-956A-B52BF6FB96D1}" srcOrd="0" destOrd="0" presId="urn:microsoft.com/office/officeart/2005/8/layout/process2"/>
    <dgm:cxn modelId="{84A4C3BA-3BF1-4919-A4F2-794B1051A5A1}" srcId="{3CBE10D1-0F85-49D2-BF47-5588777290F3}" destId="{AEDA0E08-589B-490C-B906-08BC85FB907B}" srcOrd="2" destOrd="0" parTransId="{E9CF0D35-0070-4898-AF01-797C37728C1E}" sibTransId="{02F1CF3F-DB7A-4F98-ABAE-3FDBF6C73365}"/>
    <dgm:cxn modelId="{A6706FDA-B775-4797-A511-B54813B356BA}" srcId="{3CBE10D1-0F85-49D2-BF47-5588777290F3}" destId="{4B27DE26-1801-4A37-9929-13A44E5F233D}" srcOrd="0" destOrd="0" parTransId="{9D3D8000-186C-42D2-B44E-75357A81AD7E}" sibTransId="{1167F20F-3BB2-4DB8-BEF2-91E408FB3127}"/>
    <dgm:cxn modelId="{6D9B63E9-F563-43B8-834C-35A3EBCA6B54}" type="presParOf" srcId="{D05AB662-44C8-4334-BED4-650370AA6E07}" destId="{06020B9A-7E82-4E2B-956A-B52BF6FB96D1}" srcOrd="0" destOrd="0" presId="urn:microsoft.com/office/officeart/2005/8/layout/process2"/>
    <dgm:cxn modelId="{0F5D0E75-483E-4DE8-9271-F81E4A9971C7}" type="presParOf" srcId="{D05AB662-44C8-4334-BED4-650370AA6E07}" destId="{13E71400-1B95-4B70-A855-170495ED5C6D}" srcOrd="1" destOrd="0" presId="urn:microsoft.com/office/officeart/2005/8/layout/process2"/>
    <dgm:cxn modelId="{28316A93-35A3-42E0-8348-C74D851594BD}" type="presParOf" srcId="{13E71400-1B95-4B70-A855-170495ED5C6D}" destId="{0CCF5A82-9364-4191-A630-D1D0D00C4613}" srcOrd="0" destOrd="0" presId="urn:microsoft.com/office/officeart/2005/8/layout/process2"/>
    <dgm:cxn modelId="{D4F7A161-89BB-4437-9A28-B39B1BC3DCCB}" type="presParOf" srcId="{D05AB662-44C8-4334-BED4-650370AA6E07}" destId="{720EEDA8-B4B4-4ABA-97D3-2FEE32D903E9}" srcOrd="2" destOrd="0" presId="urn:microsoft.com/office/officeart/2005/8/layout/process2"/>
    <dgm:cxn modelId="{F4F7F6CF-F541-41AF-BAEC-A604A746AC9E}" type="presParOf" srcId="{D05AB662-44C8-4334-BED4-650370AA6E07}" destId="{F5B4F031-8C93-406A-AD9D-749343AFC072}" srcOrd="3" destOrd="0" presId="urn:microsoft.com/office/officeart/2005/8/layout/process2"/>
    <dgm:cxn modelId="{756B62F6-CC9D-4E5C-B616-9261109A39BF}" type="presParOf" srcId="{F5B4F031-8C93-406A-AD9D-749343AFC072}" destId="{5549F152-CF43-4D3D-9BC4-0499E2BBE7C7}" srcOrd="0" destOrd="0" presId="urn:microsoft.com/office/officeart/2005/8/layout/process2"/>
    <dgm:cxn modelId="{EC6EB64F-E4B2-4167-90A9-25E852D63527}" type="presParOf" srcId="{D05AB662-44C8-4334-BED4-650370AA6E07}" destId="{437CEA42-D1D4-4E71-B351-95E4EE4B8F8D}"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B5CC2D-95D8-4A72-BF8B-CE66DC4E7CDA}" type="doc">
      <dgm:prSet loTypeId="urn:microsoft.com/office/officeart/2005/8/layout/chevron2" loCatId="process" qsTypeId="urn:microsoft.com/office/officeart/2005/8/quickstyle/simple1" qsCatId="simple" csTypeId="urn:microsoft.com/office/officeart/2005/8/colors/accent0_1" csCatId="mainScheme" phldr="1"/>
      <dgm:spPr/>
      <dgm:t>
        <a:bodyPr/>
        <a:lstStyle/>
        <a:p>
          <a:endParaRPr lang="en-US"/>
        </a:p>
      </dgm:t>
    </dgm:pt>
    <dgm:pt modelId="{5DD22712-F44B-4DB2-91CD-8F45669FECE0}">
      <dgm:prSet phldrT="[Text]"/>
      <dgm:spPr>
        <a:solidFill>
          <a:schemeClr val="accent4">
            <a:lumMod val="60000"/>
            <a:lumOff val="40000"/>
          </a:schemeClr>
        </a:solidFill>
      </dgm:spPr>
      <dgm:t>
        <a:bodyPr/>
        <a:lstStyle/>
        <a:p>
          <a:r>
            <a:rPr lang="en-US" dirty="0"/>
            <a:t>I</a:t>
          </a:r>
        </a:p>
      </dgm:t>
    </dgm:pt>
    <dgm:pt modelId="{2E64F37B-3E26-4668-A1DC-0CCB27A3E2A8}" type="parTrans" cxnId="{B69FF873-2A4F-4E03-8534-C5E54D19D8FB}">
      <dgm:prSet/>
      <dgm:spPr/>
      <dgm:t>
        <a:bodyPr/>
        <a:lstStyle/>
        <a:p>
          <a:endParaRPr lang="en-US"/>
        </a:p>
      </dgm:t>
    </dgm:pt>
    <dgm:pt modelId="{E44F1B09-68D1-46AB-95A7-C2F626BF6D8A}" type="sibTrans" cxnId="{B69FF873-2A4F-4E03-8534-C5E54D19D8FB}">
      <dgm:prSet/>
      <dgm:spPr/>
      <dgm:t>
        <a:bodyPr/>
        <a:lstStyle/>
        <a:p>
          <a:endParaRPr lang="en-US"/>
        </a:p>
      </dgm:t>
    </dgm:pt>
    <dgm:pt modelId="{E14B1E26-2EE5-40CF-BEEF-29DF51F9B123}">
      <dgm:prSet phldrT="[Text]" custT="1"/>
      <dgm:spPr/>
      <dgm:t>
        <a:bodyPr/>
        <a:lstStyle/>
        <a:p>
          <a:r>
            <a:rPr lang="ru-RU" sz="2000" dirty="0"/>
            <a:t>Построение нейро-сети компьютерного зрения</a:t>
          </a:r>
          <a:endParaRPr lang="en-US" sz="2000" dirty="0"/>
        </a:p>
      </dgm:t>
    </dgm:pt>
    <dgm:pt modelId="{7A1EBFFD-E08C-4E83-9800-8D6FC74BBEB5}" type="parTrans" cxnId="{C1867EFA-D9E1-46FC-B21D-D640AD242C96}">
      <dgm:prSet/>
      <dgm:spPr/>
      <dgm:t>
        <a:bodyPr/>
        <a:lstStyle/>
        <a:p>
          <a:endParaRPr lang="en-US"/>
        </a:p>
      </dgm:t>
    </dgm:pt>
    <dgm:pt modelId="{4163389D-BB0B-49F6-8BC9-7EC2774D0786}" type="sibTrans" cxnId="{C1867EFA-D9E1-46FC-B21D-D640AD242C96}">
      <dgm:prSet/>
      <dgm:spPr/>
      <dgm:t>
        <a:bodyPr/>
        <a:lstStyle/>
        <a:p>
          <a:endParaRPr lang="en-US"/>
        </a:p>
      </dgm:t>
    </dgm:pt>
    <dgm:pt modelId="{C70F1110-9B45-490A-A4B8-DB4D38997A60}">
      <dgm:prSet phldrT="[Text]"/>
      <dgm:spPr>
        <a:solidFill>
          <a:schemeClr val="tx2">
            <a:lumMod val="40000"/>
            <a:lumOff val="60000"/>
          </a:schemeClr>
        </a:solidFill>
      </dgm:spPr>
      <dgm:t>
        <a:bodyPr/>
        <a:lstStyle/>
        <a:p>
          <a:r>
            <a:rPr lang="en-US" dirty="0"/>
            <a:t>II</a:t>
          </a:r>
        </a:p>
      </dgm:t>
    </dgm:pt>
    <dgm:pt modelId="{97D7F769-0F8F-41B5-AE73-3437DBEB54C8}" type="parTrans" cxnId="{A994BBB8-8E58-4BB9-8086-A87622BEFC13}">
      <dgm:prSet/>
      <dgm:spPr/>
      <dgm:t>
        <a:bodyPr/>
        <a:lstStyle/>
        <a:p>
          <a:endParaRPr lang="en-US"/>
        </a:p>
      </dgm:t>
    </dgm:pt>
    <dgm:pt modelId="{2EDF3619-805B-43ED-A231-4710CD7CE356}" type="sibTrans" cxnId="{A994BBB8-8E58-4BB9-8086-A87622BEFC13}">
      <dgm:prSet/>
      <dgm:spPr/>
      <dgm:t>
        <a:bodyPr/>
        <a:lstStyle/>
        <a:p>
          <a:endParaRPr lang="en-US"/>
        </a:p>
      </dgm:t>
    </dgm:pt>
    <dgm:pt modelId="{DE8B7E7E-86C6-494F-9049-058EE63D4730}">
      <dgm:prSet phldrT="[Text]" custT="1"/>
      <dgm:spPr/>
      <dgm:t>
        <a:bodyPr/>
        <a:lstStyle/>
        <a:p>
          <a:r>
            <a:rPr lang="ru-RU" sz="2000" kern="1200" dirty="0">
              <a:solidFill>
                <a:prstClr val="black">
                  <a:hueOff val="0"/>
                  <a:satOff val="0"/>
                  <a:lumOff val="0"/>
                  <a:alphaOff val="0"/>
                </a:prstClr>
              </a:solidFill>
              <a:latin typeface="Seaford"/>
              <a:ea typeface="+mn-ea"/>
              <a:cs typeface="+mn-cs"/>
            </a:rPr>
            <a:t>Основа финальной модели – </a:t>
          </a:r>
          <a:r>
            <a:rPr lang="ru-RU" sz="2000" kern="1200" dirty="0" err="1">
              <a:solidFill>
                <a:prstClr val="black">
                  <a:hueOff val="0"/>
                  <a:satOff val="0"/>
                  <a:lumOff val="0"/>
                  <a:alphaOff val="0"/>
                </a:prstClr>
              </a:solidFill>
              <a:latin typeface="Seaford"/>
              <a:ea typeface="+mn-ea"/>
              <a:cs typeface="+mn-cs"/>
            </a:rPr>
            <a:t>резидуальная</a:t>
          </a:r>
          <a:r>
            <a:rPr lang="ru-RU" sz="2000" kern="1200" dirty="0">
              <a:solidFill>
                <a:prstClr val="black">
                  <a:hueOff val="0"/>
                  <a:satOff val="0"/>
                  <a:lumOff val="0"/>
                  <a:alphaOff val="0"/>
                </a:prstClr>
              </a:solidFill>
              <a:latin typeface="Seaford"/>
              <a:ea typeface="+mn-ea"/>
              <a:cs typeface="+mn-cs"/>
            </a:rPr>
            <a:t> архитектурная сеть, </a:t>
          </a:r>
          <a:r>
            <a:rPr lang="en-US" sz="2000" kern="1200" dirty="0" err="1">
              <a:solidFill>
                <a:prstClr val="black">
                  <a:hueOff val="0"/>
                  <a:satOff val="0"/>
                  <a:lumOff val="0"/>
                  <a:alphaOff val="0"/>
                </a:prstClr>
              </a:solidFill>
              <a:latin typeface="Seaford"/>
              <a:ea typeface="+mn-ea"/>
              <a:cs typeface="+mn-cs"/>
            </a:rPr>
            <a:t>ResNet</a:t>
          </a:r>
          <a:endParaRPr lang="en-US" sz="2000" kern="1200" dirty="0">
            <a:solidFill>
              <a:prstClr val="black">
                <a:hueOff val="0"/>
                <a:satOff val="0"/>
                <a:lumOff val="0"/>
                <a:alphaOff val="0"/>
              </a:prstClr>
            </a:solidFill>
            <a:latin typeface="Seaford"/>
            <a:ea typeface="+mn-ea"/>
            <a:cs typeface="+mn-cs"/>
          </a:endParaRPr>
        </a:p>
      </dgm:t>
    </dgm:pt>
    <dgm:pt modelId="{CDE992FC-64AB-4854-9400-DC34D0328E4D}" type="parTrans" cxnId="{3474E0AC-10C0-4CE5-89CE-1A13BE5EEE58}">
      <dgm:prSet/>
      <dgm:spPr/>
      <dgm:t>
        <a:bodyPr/>
        <a:lstStyle/>
        <a:p>
          <a:endParaRPr lang="en-US"/>
        </a:p>
      </dgm:t>
    </dgm:pt>
    <dgm:pt modelId="{A180B8DF-BDBE-4A21-869A-675A25C43168}" type="sibTrans" cxnId="{3474E0AC-10C0-4CE5-89CE-1A13BE5EEE58}">
      <dgm:prSet/>
      <dgm:spPr/>
      <dgm:t>
        <a:bodyPr/>
        <a:lstStyle/>
        <a:p>
          <a:endParaRPr lang="en-US"/>
        </a:p>
      </dgm:t>
    </dgm:pt>
    <dgm:pt modelId="{46731DC9-BC0E-43E1-93BC-601C2A5F2FC7}">
      <dgm:prSet phldrT="[Text]" custT="1"/>
      <dgm:spPr/>
      <dgm:t>
        <a:bodyPr/>
        <a:lstStyle/>
        <a:p>
          <a:r>
            <a:rPr lang="ru-RU" sz="2000" kern="1200" dirty="0">
              <a:solidFill>
                <a:prstClr val="black">
                  <a:hueOff val="0"/>
                  <a:satOff val="0"/>
                  <a:lumOff val="0"/>
                  <a:alphaOff val="0"/>
                </a:prstClr>
              </a:solidFill>
              <a:latin typeface="Seaford"/>
              <a:ea typeface="+mn-ea"/>
              <a:cs typeface="+mn-cs"/>
            </a:rPr>
            <a:t>Сбор предварительного </a:t>
          </a:r>
          <a:r>
            <a:rPr lang="ru-RU" sz="2000" kern="1200" dirty="0" err="1">
              <a:solidFill>
                <a:prstClr val="black">
                  <a:hueOff val="0"/>
                  <a:satOff val="0"/>
                  <a:lumOff val="0"/>
                  <a:alphaOff val="0"/>
                </a:prstClr>
              </a:solidFill>
              <a:latin typeface="Seaford"/>
              <a:ea typeface="+mn-ea"/>
              <a:cs typeface="+mn-cs"/>
            </a:rPr>
            <a:t>датасета</a:t>
          </a:r>
          <a:r>
            <a:rPr lang="ru-RU" sz="2000" kern="1200" dirty="0">
              <a:solidFill>
                <a:prstClr val="black">
                  <a:hueOff val="0"/>
                  <a:satOff val="0"/>
                  <a:lumOff val="0"/>
                  <a:alphaOff val="0"/>
                </a:prstClr>
              </a:solidFill>
              <a:latin typeface="Seaford"/>
              <a:ea typeface="+mn-ea"/>
              <a:cs typeface="+mn-cs"/>
            </a:rPr>
            <a:t> при помощи поисковых сетей</a:t>
          </a:r>
          <a:endParaRPr lang="en-US" sz="2000" kern="1200" dirty="0">
            <a:solidFill>
              <a:prstClr val="black">
                <a:hueOff val="0"/>
                <a:satOff val="0"/>
                <a:lumOff val="0"/>
                <a:alphaOff val="0"/>
              </a:prstClr>
            </a:solidFill>
            <a:latin typeface="Seaford"/>
            <a:ea typeface="+mn-ea"/>
            <a:cs typeface="+mn-cs"/>
          </a:endParaRPr>
        </a:p>
      </dgm:t>
    </dgm:pt>
    <dgm:pt modelId="{C3FC4BD2-0737-4C3F-8894-FDF7571E560F}" type="parTrans" cxnId="{9D59DA4B-60CE-4F01-AB6A-E50F98BE6C7E}">
      <dgm:prSet/>
      <dgm:spPr/>
      <dgm:t>
        <a:bodyPr/>
        <a:lstStyle/>
        <a:p>
          <a:endParaRPr lang="en-US"/>
        </a:p>
      </dgm:t>
    </dgm:pt>
    <dgm:pt modelId="{1DFEB600-05BC-41E7-A317-9C94359588DD}" type="sibTrans" cxnId="{9D59DA4B-60CE-4F01-AB6A-E50F98BE6C7E}">
      <dgm:prSet/>
      <dgm:spPr/>
      <dgm:t>
        <a:bodyPr/>
        <a:lstStyle/>
        <a:p>
          <a:endParaRPr lang="en-US"/>
        </a:p>
      </dgm:t>
    </dgm:pt>
    <dgm:pt modelId="{5A5B6649-8F03-4ECC-BD2E-E34ED4CF09B0}">
      <dgm:prSet phldrT="[Text]"/>
      <dgm:spPr>
        <a:solidFill>
          <a:schemeClr val="accent1">
            <a:lumMod val="75000"/>
          </a:schemeClr>
        </a:solidFill>
      </dgm:spPr>
      <dgm:t>
        <a:bodyPr/>
        <a:lstStyle/>
        <a:p>
          <a:r>
            <a:rPr lang="en-US" dirty="0"/>
            <a:t>III</a:t>
          </a:r>
        </a:p>
      </dgm:t>
    </dgm:pt>
    <dgm:pt modelId="{47E68869-F84A-467A-9BA0-3B2B25D634A4}" type="parTrans" cxnId="{EEBFDA06-3A2F-44D6-92DA-DA247D518B69}">
      <dgm:prSet/>
      <dgm:spPr/>
      <dgm:t>
        <a:bodyPr/>
        <a:lstStyle/>
        <a:p>
          <a:endParaRPr lang="en-US"/>
        </a:p>
      </dgm:t>
    </dgm:pt>
    <dgm:pt modelId="{7F9F8AB7-2925-459B-A7AD-A11255625C38}" type="sibTrans" cxnId="{EEBFDA06-3A2F-44D6-92DA-DA247D518B69}">
      <dgm:prSet/>
      <dgm:spPr/>
      <dgm:t>
        <a:bodyPr/>
        <a:lstStyle/>
        <a:p>
          <a:endParaRPr lang="en-US"/>
        </a:p>
      </dgm:t>
    </dgm:pt>
    <dgm:pt modelId="{C650B4CA-1F99-48DB-8AA0-FA2412F20AFA}">
      <dgm:prSet phldrT="[Text]" custT="1"/>
      <dgm:spPr/>
      <dgm:t>
        <a:bodyPr/>
        <a:lstStyle/>
        <a:p>
          <a:r>
            <a:rPr lang="ru-RU" sz="2000" kern="1200" dirty="0">
              <a:solidFill>
                <a:prstClr val="black">
                  <a:hueOff val="0"/>
                  <a:satOff val="0"/>
                  <a:lumOff val="0"/>
                  <a:alphaOff val="0"/>
                </a:prstClr>
              </a:solidFill>
              <a:latin typeface="Seaford"/>
              <a:ea typeface="+mn-ea"/>
              <a:cs typeface="+mn-cs"/>
            </a:rPr>
            <a:t>Разработка нейронной сети диагностики личности</a:t>
          </a:r>
          <a:endParaRPr lang="en-US" sz="2000" kern="1200" dirty="0">
            <a:solidFill>
              <a:prstClr val="black">
                <a:hueOff val="0"/>
                <a:satOff val="0"/>
                <a:lumOff val="0"/>
                <a:alphaOff val="0"/>
              </a:prstClr>
            </a:solidFill>
            <a:latin typeface="Seaford"/>
            <a:ea typeface="+mn-ea"/>
            <a:cs typeface="+mn-cs"/>
          </a:endParaRPr>
        </a:p>
      </dgm:t>
    </dgm:pt>
    <dgm:pt modelId="{E1372CAF-9AAC-4BEF-AA07-9BA2C5693B22}" type="parTrans" cxnId="{C688269D-E7D6-4652-A89D-AF13ADA56CAD}">
      <dgm:prSet/>
      <dgm:spPr/>
      <dgm:t>
        <a:bodyPr/>
        <a:lstStyle/>
        <a:p>
          <a:endParaRPr lang="en-US"/>
        </a:p>
      </dgm:t>
    </dgm:pt>
    <dgm:pt modelId="{C80E35E5-07A8-4BCE-8BDA-A5F2DEFB6DFD}" type="sibTrans" cxnId="{C688269D-E7D6-4652-A89D-AF13ADA56CAD}">
      <dgm:prSet/>
      <dgm:spPr/>
      <dgm:t>
        <a:bodyPr/>
        <a:lstStyle/>
        <a:p>
          <a:endParaRPr lang="en-US"/>
        </a:p>
      </dgm:t>
    </dgm:pt>
    <dgm:pt modelId="{953D2BB0-E2AE-4212-BA5C-54F3B55905E5}">
      <dgm:prSet phldrT="[Text]" custT="1"/>
      <dgm:spPr/>
      <dgm:t>
        <a:bodyPr/>
        <a:lstStyle/>
        <a:p>
          <a:r>
            <a:rPr lang="ru-RU" sz="2000" dirty="0"/>
            <a:t>Обучение различать изображения разных людей и одного человека</a:t>
          </a:r>
          <a:endParaRPr lang="en-US" sz="2000" dirty="0"/>
        </a:p>
      </dgm:t>
    </dgm:pt>
    <dgm:pt modelId="{D8936FD9-9BE8-4DAA-A084-B5D00A6A033C}" type="parTrans" cxnId="{2F9B8B85-2CF4-416B-A0B3-F595CBB8D200}">
      <dgm:prSet/>
      <dgm:spPr/>
      <dgm:t>
        <a:bodyPr/>
        <a:lstStyle/>
        <a:p>
          <a:endParaRPr lang="en-US"/>
        </a:p>
      </dgm:t>
    </dgm:pt>
    <dgm:pt modelId="{F4E6701E-E327-4FB7-A7FD-FE645795E74C}" type="sibTrans" cxnId="{2F9B8B85-2CF4-416B-A0B3-F595CBB8D200}">
      <dgm:prSet/>
      <dgm:spPr/>
      <dgm:t>
        <a:bodyPr/>
        <a:lstStyle/>
        <a:p>
          <a:endParaRPr lang="en-US"/>
        </a:p>
      </dgm:t>
    </dgm:pt>
    <dgm:pt modelId="{1BD06338-83A9-452A-9440-156AA6D0ECB0}">
      <dgm:prSet phldrT="[Text]" custT="1"/>
      <dgm:spPr/>
      <dgm:t>
        <a:bodyPr/>
        <a:lstStyle/>
        <a:p>
          <a:r>
            <a:rPr lang="ru-RU" sz="2000" kern="1200" dirty="0">
              <a:solidFill>
                <a:prstClr val="black">
                  <a:hueOff val="0"/>
                  <a:satOff val="0"/>
                  <a:lumOff val="0"/>
                  <a:alphaOff val="0"/>
                </a:prstClr>
              </a:solidFill>
              <a:latin typeface="Seaford"/>
              <a:ea typeface="+mn-ea"/>
              <a:cs typeface="+mn-cs"/>
            </a:rPr>
            <a:t>Обработка финального </a:t>
          </a:r>
          <a:r>
            <a:rPr lang="ru-RU" sz="2000" kern="1200" dirty="0" err="1">
              <a:solidFill>
                <a:prstClr val="black">
                  <a:hueOff val="0"/>
                  <a:satOff val="0"/>
                  <a:lumOff val="0"/>
                  <a:alphaOff val="0"/>
                </a:prstClr>
              </a:solidFill>
              <a:latin typeface="Seaford"/>
              <a:ea typeface="+mn-ea"/>
              <a:cs typeface="+mn-cs"/>
            </a:rPr>
            <a:t>датасета</a:t>
          </a:r>
          <a:endParaRPr lang="en-US" sz="2000" kern="1200" dirty="0">
            <a:solidFill>
              <a:prstClr val="black">
                <a:hueOff val="0"/>
                <a:satOff val="0"/>
                <a:lumOff val="0"/>
                <a:alphaOff val="0"/>
              </a:prstClr>
            </a:solidFill>
            <a:latin typeface="Seaford"/>
            <a:ea typeface="+mn-ea"/>
            <a:cs typeface="+mn-cs"/>
          </a:endParaRPr>
        </a:p>
      </dgm:t>
    </dgm:pt>
    <dgm:pt modelId="{21CB1283-7FDC-42AA-B0DA-CDB883C4F2F5}" type="parTrans" cxnId="{96E7B7F0-2450-4399-9915-D69982E001EB}">
      <dgm:prSet/>
      <dgm:spPr/>
      <dgm:t>
        <a:bodyPr/>
        <a:lstStyle/>
        <a:p>
          <a:endParaRPr lang="en-US"/>
        </a:p>
      </dgm:t>
    </dgm:pt>
    <dgm:pt modelId="{4A25DDCF-2378-48FA-9062-94C3A550CB37}" type="sibTrans" cxnId="{96E7B7F0-2450-4399-9915-D69982E001EB}">
      <dgm:prSet/>
      <dgm:spPr/>
      <dgm:t>
        <a:bodyPr/>
        <a:lstStyle/>
        <a:p>
          <a:endParaRPr lang="en-US"/>
        </a:p>
      </dgm:t>
    </dgm:pt>
    <dgm:pt modelId="{7EFF6D01-140F-446A-A2C7-28BF0E410606}">
      <dgm:prSet phldrT="[Text]" custT="1"/>
      <dgm:spPr/>
      <dgm:t>
        <a:bodyPr/>
        <a:lstStyle/>
        <a:p>
          <a:r>
            <a:rPr lang="ru-RU" sz="1900" kern="1200" dirty="0">
              <a:solidFill>
                <a:prstClr val="black">
                  <a:hueOff val="0"/>
                  <a:satOff val="0"/>
                  <a:lumOff val="0"/>
                  <a:alphaOff val="0"/>
                </a:prstClr>
              </a:solidFill>
              <a:latin typeface="Seaford"/>
              <a:ea typeface="+mn-ea"/>
              <a:cs typeface="+mn-cs"/>
            </a:rPr>
            <a:t>Женские и мужские лица обрабатывались отдельно</a:t>
          </a:r>
          <a:endParaRPr lang="en-US" sz="1900" kern="1200" dirty="0">
            <a:solidFill>
              <a:prstClr val="black">
                <a:hueOff val="0"/>
                <a:satOff val="0"/>
                <a:lumOff val="0"/>
                <a:alphaOff val="0"/>
              </a:prstClr>
            </a:solidFill>
            <a:latin typeface="Seaford"/>
            <a:ea typeface="+mn-ea"/>
            <a:cs typeface="+mn-cs"/>
          </a:endParaRPr>
        </a:p>
      </dgm:t>
    </dgm:pt>
    <dgm:pt modelId="{EE9CB7D3-7C7D-4978-8700-1103B76BD35C}" type="parTrans" cxnId="{5FDB2B06-6499-4833-B278-635A143DA93A}">
      <dgm:prSet/>
      <dgm:spPr/>
      <dgm:t>
        <a:bodyPr/>
        <a:lstStyle/>
        <a:p>
          <a:endParaRPr lang="en-US"/>
        </a:p>
      </dgm:t>
    </dgm:pt>
    <dgm:pt modelId="{D176E789-DB8F-4154-B915-C91048703AFC}" type="sibTrans" cxnId="{5FDB2B06-6499-4833-B278-635A143DA93A}">
      <dgm:prSet/>
      <dgm:spPr/>
      <dgm:t>
        <a:bodyPr/>
        <a:lstStyle/>
        <a:p>
          <a:endParaRPr lang="en-US"/>
        </a:p>
      </dgm:t>
    </dgm:pt>
    <dgm:pt modelId="{EA0AAE72-009D-4E50-A739-BD2D547CF381}" type="pres">
      <dgm:prSet presAssocID="{66B5CC2D-95D8-4A72-BF8B-CE66DC4E7CDA}" presName="linearFlow" presStyleCnt="0">
        <dgm:presLayoutVars>
          <dgm:dir/>
          <dgm:animLvl val="lvl"/>
          <dgm:resizeHandles val="exact"/>
        </dgm:presLayoutVars>
      </dgm:prSet>
      <dgm:spPr/>
    </dgm:pt>
    <dgm:pt modelId="{B7FFFA03-E8EB-48F5-8EA1-EF7170C06DD5}" type="pres">
      <dgm:prSet presAssocID="{5DD22712-F44B-4DB2-91CD-8F45669FECE0}" presName="composite" presStyleCnt="0"/>
      <dgm:spPr/>
    </dgm:pt>
    <dgm:pt modelId="{F7222E66-3672-4297-816D-E125B174D3B2}" type="pres">
      <dgm:prSet presAssocID="{5DD22712-F44B-4DB2-91CD-8F45669FECE0}" presName="parentText" presStyleLbl="alignNode1" presStyleIdx="0" presStyleCnt="3">
        <dgm:presLayoutVars>
          <dgm:chMax val="1"/>
          <dgm:bulletEnabled val="1"/>
        </dgm:presLayoutVars>
      </dgm:prSet>
      <dgm:spPr/>
    </dgm:pt>
    <dgm:pt modelId="{5BFBBA22-5EA2-4589-B17F-3DF3AC85073C}" type="pres">
      <dgm:prSet presAssocID="{5DD22712-F44B-4DB2-91CD-8F45669FECE0}" presName="descendantText" presStyleLbl="alignAcc1" presStyleIdx="0" presStyleCnt="3">
        <dgm:presLayoutVars>
          <dgm:bulletEnabled val="1"/>
        </dgm:presLayoutVars>
      </dgm:prSet>
      <dgm:spPr/>
    </dgm:pt>
    <dgm:pt modelId="{F8580A9C-4EC6-480F-9079-13DA821ECF0A}" type="pres">
      <dgm:prSet presAssocID="{E44F1B09-68D1-46AB-95A7-C2F626BF6D8A}" presName="sp" presStyleCnt="0"/>
      <dgm:spPr/>
    </dgm:pt>
    <dgm:pt modelId="{920565DB-13F8-4932-8F28-5F69E1BFF846}" type="pres">
      <dgm:prSet presAssocID="{C70F1110-9B45-490A-A4B8-DB4D38997A60}" presName="composite" presStyleCnt="0"/>
      <dgm:spPr/>
    </dgm:pt>
    <dgm:pt modelId="{F523DB48-755F-4BEE-B1B9-0D86CC955EC1}" type="pres">
      <dgm:prSet presAssocID="{C70F1110-9B45-490A-A4B8-DB4D38997A60}" presName="parentText" presStyleLbl="alignNode1" presStyleIdx="1" presStyleCnt="3">
        <dgm:presLayoutVars>
          <dgm:chMax val="1"/>
          <dgm:bulletEnabled val="1"/>
        </dgm:presLayoutVars>
      </dgm:prSet>
      <dgm:spPr/>
    </dgm:pt>
    <dgm:pt modelId="{C71763B3-557A-4CAB-A4B0-D383493DC181}" type="pres">
      <dgm:prSet presAssocID="{C70F1110-9B45-490A-A4B8-DB4D38997A60}" presName="descendantText" presStyleLbl="alignAcc1" presStyleIdx="1" presStyleCnt="3" custScaleY="128278">
        <dgm:presLayoutVars>
          <dgm:bulletEnabled val="1"/>
        </dgm:presLayoutVars>
      </dgm:prSet>
      <dgm:spPr/>
    </dgm:pt>
    <dgm:pt modelId="{2EFF6F99-0F2E-4841-A2F7-8A58A841E6C3}" type="pres">
      <dgm:prSet presAssocID="{2EDF3619-805B-43ED-A231-4710CD7CE356}" presName="sp" presStyleCnt="0"/>
      <dgm:spPr/>
    </dgm:pt>
    <dgm:pt modelId="{013A5A55-6A88-408A-AE74-5F68235038BB}" type="pres">
      <dgm:prSet presAssocID="{5A5B6649-8F03-4ECC-BD2E-E34ED4CF09B0}" presName="composite" presStyleCnt="0"/>
      <dgm:spPr/>
    </dgm:pt>
    <dgm:pt modelId="{47786E8B-A374-417E-B348-AB41E4A37807}" type="pres">
      <dgm:prSet presAssocID="{5A5B6649-8F03-4ECC-BD2E-E34ED4CF09B0}" presName="parentText" presStyleLbl="alignNode1" presStyleIdx="2" presStyleCnt="3">
        <dgm:presLayoutVars>
          <dgm:chMax val="1"/>
          <dgm:bulletEnabled val="1"/>
        </dgm:presLayoutVars>
      </dgm:prSet>
      <dgm:spPr/>
    </dgm:pt>
    <dgm:pt modelId="{D60C5626-E1DC-4056-A752-5FC63255D835}" type="pres">
      <dgm:prSet presAssocID="{5A5B6649-8F03-4ECC-BD2E-E34ED4CF09B0}" presName="descendantText" presStyleLbl="alignAcc1" presStyleIdx="2" presStyleCnt="3">
        <dgm:presLayoutVars>
          <dgm:bulletEnabled val="1"/>
        </dgm:presLayoutVars>
      </dgm:prSet>
      <dgm:spPr/>
    </dgm:pt>
  </dgm:ptLst>
  <dgm:cxnLst>
    <dgm:cxn modelId="{5FDB2B06-6499-4833-B278-635A143DA93A}" srcId="{1BD06338-83A9-452A-9440-156AA6D0ECB0}" destId="{7EFF6D01-140F-446A-A2C7-28BF0E410606}" srcOrd="0" destOrd="0" parTransId="{EE9CB7D3-7C7D-4978-8700-1103B76BD35C}" sibTransId="{D176E789-DB8F-4154-B915-C91048703AFC}"/>
    <dgm:cxn modelId="{EEBFDA06-3A2F-44D6-92DA-DA247D518B69}" srcId="{66B5CC2D-95D8-4A72-BF8B-CE66DC4E7CDA}" destId="{5A5B6649-8F03-4ECC-BD2E-E34ED4CF09B0}" srcOrd="2" destOrd="0" parTransId="{47E68869-F84A-467A-9BA0-3B2B25D634A4}" sibTransId="{7F9F8AB7-2925-459B-A7AD-A11255625C38}"/>
    <dgm:cxn modelId="{0A1AFE0E-A57F-41E9-859E-14E1C2D330E2}" type="presOf" srcId="{C650B4CA-1F99-48DB-8AA0-FA2412F20AFA}" destId="{D60C5626-E1DC-4056-A752-5FC63255D835}" srcOrd="0" destOrd="0" presId="urn:microsoft.com/office/officeart/2005/8/layout/chevron2"/>
    <dgm:cxn modelId="{D1212C2C-7569-4A9B-AFCD-D33B7F069680}" type="presOf" srcId="{5DD22712-F44B-4DB2-91CD-8F45669FECE0}" destId="{F7222E66-3672-4297-816D-E125B174D3B2}" srcOrd="0" destOrd="0" presId="urn:microsoft.com/office/officeart/2005/8/layout/chevron2"/>
    <dgm:cxn modelId="{9D59DA4B-60CE-4F01-AB6A-E50F98BE6C7E}" srcId="{C70F1110-9B45-490A-A4B8-DB4D38997A60}" destId="{46731DC9-BC0E-43E1-93BC-601C2A5F2FC7}" srcOrd="1" destOrd="0" parTransId="{C3FC4BD2-0737-4C3F-8894-FDF7571E560F}" sibTransId="{1DFEB600-05BC-41E7-A317-9C94359588DD}"/>
    <dgm:cxn modelId="{8F172451-8F0F-4606-948C-0F93D1611286}" type="presOf" srcId="{953D2BB0-E2AE-4212-BA5C-54F3B55905E5}" destId="{5BFBBA22-5EA2-4589-B17F-3DF3AC85073C}" srcOrd="0" destOrd="1" presId="urn:microsoft.com/office/officeart/2005/8/layout/chevron2"/>
    <dgm:cxn modelId="{B69FF873-2A4F-4E03-8534-C5E54D19D8FB}" srcId="{66B5CC2D-95D8-4A72-BF8B-CE66DC4E7CDA}" destId="{5DD22712-F44B-4DB2-91CD-8F45669FECE0}" srcOrd="0" destOrd="0" parTransId="{2E64F37B-3E26-4668-A1DC-0CCB27A3E2A8}" sibTransId="{E44F1B09-68D1-46AB-95A7-C2F626BF6D8A}"/>
    <dgm:cxn modelId="{306E8383-7CBC-4A6D-B985-9FA77512F26C}" type="presOf" srcId="{66B5CC2D-95D8-4A72-BF8B-CE66DC4E7CDA}" destId="{EA0AAE72-009D-4E50-A739-BD2D547CF381}" srcOrd="0" destOrd="0" presId="urn:microsoft.com/office/officeart/2005/8/layout/chevron2"/>
    <dgm:cxn modelId="{2F9B8B85-2CF4-416B-A0B3-F595CBB8D200}" srcId="{5DD22712-F44B-4DB2-91CD-8F45669FECE0}" destId="{953D2BB0-E2AE-4212-BA5C-54F3B55905E5}" srcOrd="1" destOrd="0" parTransId="{D8936FD9-9BE8-4DAA-A084-B5D00A6A033C}" sibTransId="{F4E6701E-E327-4FB7-A7FD-FE645795E74C}"/>
    <dgm:cxn modelId="{8E5DBA8B-E333-4EA8-A3B9-35FB32D676AC}" type="presOf" srcId="{C70F1110-9B45-490A-A4B8-DB4D38997A60}" destId="{F523DB48-755F-4BEE-B1B9-0D86CC955EC1}" srcOrd="0" destOrd="0" presId="urn:microsoft.com/office/officeart/2005/8/layout/chevron2"/>
    <dgm:cxn modelId="{C688269D-E7D6-4652-A89D-AF13ADA56CAD}" srcId="{5A5B6649-8F03-4ECC-BD2E-E34ED4CF09B0}" destId="{C650B4CA-1F99-48DB-8AA0-FA2412F20AFA}" srcOrd="0" destOrd="0" parTransId="{E1372CAF-9AAC-4BEF-AA07-9BA2C5693B22}" sibTransId="{C80E35E5-07A8-4BCE-8BDA-A5F2DEFB6DFD}"/>
    <dgm:cxn modelId="{3474E0AC-10C0-4CE5-89CE-1A13BE5EEE58}" srcId="{C70F1110-9B45-490A-A4B8-DB4D38997A60}" destId="{DE8B7E7E-86C6-494F-9049-058EE63D4730}" srcOrd="0" destOrd="0" parTransId="{CDE992FC-64AB-4854-9400-DC34D0328E4D}" sibTransId="{A180B8DF-BDBE-4A21-869A-675A25C43168}"/>
    <dgm:cxn modelId="{FFC964AE-5774-41E0-868C-CE73B7967805}" type="presOf" srcId="{1BD06338-83A9-452A-9440-156AA6D0ECB0}" destId="{D60C5626-E1DC-4056-A752-5FC63255D835}" srcOrd="0" destOrd="1" presId="urn:microsoft.com/office/officeart/2005/8/layout/chevron2"/>
    <dgm:cxn modelId="{A11F35B4-D27F-4B23-9D67-EA8CB3499903}" type="presOf" srcId="{E14B1E26-2EE5-40CF-BEEF-29DF51F9B123}" destId="{5BFBBA22-5EA2-4589-B17F-3DF3AC85073C}" srcOrd="0" destOrd="0" presId="urn:microsoft.com/office/officeart/2005/8/layout/chevron2"/>
    <dgm:cxn modelId="{A994BBB8-8E58-4BB9-8086-A87622BEFC13}" srcId="{66B5CC2D-95D8-4A72-BF8B-CE66DC4E7CDA}" destId="{C70F1110-9B45-490A-A4B8-DB4D38997A60}" srcOrd="1" destOrd="0" parTransId="{97D7F769-0F8F-41B5-AE73-3437DBEB54C8}" sibTransId="{2EDF3619-805B-43ED-A231-4710CD7CE356}"/>
    <dgm:cxn modelId="{DC3B39BE-9AC2-4B5B-9E69-9192060A2861}" type="presOf" srcId="{7EFF6D01-140F-446A-A2C7-28BF0E410606}" destId="{D60C5626-E1DC-4056-A752-5FC63255D835}" srcOrd="0" destOrd="2" presId="urn:microsoft.com/office/officeart/2005/8/layout/chevron2"/>
    <dgm:cxn modelId="{1416CDC9-F63B-4B1A-9ECE-C95D15CC0E49}" type="presOf" srcId="{5A5B6649-8F03-4ECC-BD2E-E34ED4CF09B0}" destId="{47786E8B-A374-417E-B348-AB41E4A37807}" srcOrd="0" destOrd="0" presId="urn:microsoft.com/office/officeart/2005/8/layout/chevron2"/>
    <dgm:cxn modelId="{82EEE5E8-F2A3-414E-8038-26D5ED7394CE}" type="presOf" srcId="{46731DC9-BC0E-43E1-93BC-601C2A5F2FC7}" destId="{C71763B3-557A-4CAB-A4B0-D383493DC181}" srcOrd="0" destOrd="1" presId="urn:microsoft.com/office/officeart/2005/8/layout/chevron2"/>
    <dgm:cxn modelId="{96E7B7F0-2450-4399-9915-D69982E001EB}" srcId="{5A5B6649-8F03-4ECC-BD2E-E34ED4CF09B0}" destId="{1BD06338-83A9-452A-9440-156AA6D0ECB0}" srcOrd="1" destOrd="0" parTransId="{21CB1283-7FDC-42AA-B0DA-CDB883C4F2F5}" sibTransId="{4A25DDCF-2378-48FA-9062-94C3A550CB37}"/>
    <dgm:cxn modelId="{BB951CF3-2D10-4D99-9452-01164F466D67}" type="presOf" srcId="{DE8B7E7E-86C6-494F-9049-058EE63D4730}" destId="{C71763B3-557A-4CAB-A4B0-D383493DC181}" srcOrd="0" destOrd="0" presId="urn:microsoft.com/office/officeart/2005/8/layout/chevron2"/>
    <dgm:cxn modelId="{C1867EFA-D9E1-46FC-B21D-D640AD242C96}" srcId="{5DD22712-F44B-4DB2-91CD-8F45669FECE0}" destId="{E14B1E26-2EE5-40CF-BEEF-29DF51F9B123}" srcOrd="0" destOrd="0" parTransId="{7A1EBFFD-E08C-4E83-9800-8D6FC74BBEB5}" sibTransId="{4163389D-BB0B-49F6-8BC9-7EC2774D0786}"/>
    <dgm:cxn modelId="{0A9DCF6C-6EBA-4CF8-B24A-7AA32719BA0B}" type="presParOf" srcId="{EA0AAE72-009D-4E50-A739-BD2D547CF381}" destId="{B7FFFA03-E8EB-48F5-8EA1-EF7170C06DD5}" srcOrd="0" destOrd="0" presId="urn:microsoft.com/office/officeart/2005/8/layout/chevron2"/>
    <dgm:cxn modelId="{232CD459-F278-47A6-8FE2-E7ED9E325A28}" type="presParOf" srcId="{B7FFFA03-E8EB-48F5-8EA1-EF7170C06DD5}" destId="{F7222E66-3672-4297-816D-E125B174D3B2}" srcOrd="0" destOrd="0" presId="urn:microsoft.com/office/officeart/2005/8/layout/chevron2"/>
    <dgm:cxn modelId="{81A55629-4F0F-429A-BBF6-804C867E159A}" type="presParOf" srcId="{B7FFFA03-E8EB-48F5-8EA1-EF7170C06DD5}" destId="{5BFBBA22-5EA2-4589-B17F-3DF3AC85073C}" srcOrd="1" destOrd="0" presId="urn:microsoft.com/office/officeart/2005/8/layout/chevron2"/>
    <dgm:cxn modelId="{8AB10A8A-B220-44D2-9BC8-6BFDD234B116}" type="presParOf" srcId="{EA0AAE72-009D-4E50-A739-BD2D547CF381}" destId="{F8580A9C-4EC6-480F-9079-13DA821ECF0A}" srcOrd="1" destOrd="0" presId="urn:microsoft.com/office/officeart/2005/8/layout/chevron2"/>
    <dgm:cxn modelId="{B5C6D055-214F-4D33-9BBA-0CAB3491B7EB}" type="presParOf" srcId="{EA0AAE72-009D-4E50-A739-BD2D547CF381}" destId="{920565DB-13F8-4932-8F28-5F69E1BFF846}" srcOrd="2" destOrd="0" presId="urn:microsoft.com/office/officeart/2005/8/layout/chevron2"/>
    <dgm:cxn modelId="{159217BD-006F-49F9-8A3B-BED0D5D6EA97}" type="presParOf" srcId="{920565DB-13F8-4932-8F28-5F69E1BFF846}" destId="{F523DB48-755F-4BEE-B1B9-0D86CC955EC1}" srcOrd="0" destOrd="0" presId="urn:microsoft.com/office/officeart/2005/8/layout/chevron2"/>
    <dgm:cxn modelId="{56FC671E-61DB-43C9-800E-C3EC9ED7C634}" type="presParOf" srcId="{920565DB-13F8-4932-8F28-5F69E1BFF846}" destId="{C71763B3-557A-4CAB-A4B0-D383493DC181}" srcOrd="1" destOrd="0" presId="urn:microsoft.com/office/officeart/2005/8/layout/chevron2"/>
    <dgm:cxn modelId="{021E3C82-07AB-415B-A095-95EAD385A233}" type="presParOf" srcId="{EA0AAE72-009D-4E50-A739-BD2D547CF381}" destId="{2EFF6F99-0F2E-4841-A2F7-8A58A841E6C3}" srcOrd="3" destOrd="0" presId="urn:microsoft.com/office/officeart/2005/8/layout/chevron2"/>
    <dgm:cxn modelId="{F4D1FD98-F66C-4DEB-BA07-12BE9225FA11}" type="presParOf" srcId="{EA0AAE72-009D-4E50-A739-BD2D547CF381}" destId="{013A5A55-6A88-408A-AE74-5F68235038BB}" srcOrd="4" destOrd="0" presId="urn:microsoft.com/office/officeart/2005/8/layout/chevron2"/>
    <dgm:cxn modelId="{555C8520-6D98-48C2-83B8-803EF08F8AE9}" type="presParOf" srcId="{013A5A55-6A88-408A-AE74-5F68235038BB}" destId="{47786E8B-A374-417E-B348-AB41E4A37807}" srcOrd="0" destOrd="0" presId="urn:microsoft.com/office/officeart/2005/8/layout/chevron2"/>
    <dgm:cxn modelId="{E81EDD55-6744-44E0-BCA1-9F7D12685BC4}" type="presParOf" srcId="{013A5A55-6A88-408A-AE74-5F68235038BB}" destId="{D60C5626-E1DC-4056-A752-5FC63255D835}" srcOrd="1" destOrd="0" presId="urn:microsoft.com/office/officeart/2005/8/layout/chevro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20B9A-7E82-4E2B-956A-B52BF6FB96D1}">
      <dsp:nvSpPr>
        <dsp:cNvPr id="0" name=""/>
        <dsp:cNvSpPr/>
      </dsp:nvSpPr>
      <dsp:spPr>
        <a:xfrm>
          <a:off x="590167" y="0"/>
          <a:ext cx="2604919" cy="1447177"/>
        </a:xfrm>
        <a:prstGeom prst="roundRect">
          <a:avLst>
            <a:gd name="adj" fmla="val 10000"/>
          </a:avLst>
        </a:prstGeom>
        <a:solidFill>
          <a:schemeClr val="accent1">
            <a:hueOff val="0"/>
            <a:satOff val="0"/>
            <a:lumOff val="0"/>
            <a:alphaOff val="0"/>
          </a:schemeClr>
        </a:solidFill>
        <a:ln w="12700" cap="flat" cmpd="sng" algn="ctr">
          <a:solidFill>
            <a:schemeClr val="accent1">
              <a:lumMod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solidFill>
                <a:schemeClr val="accent3"/>
              </a:solidFill>
            </a:rPr>
            <a:t>Поиск волонтёров через социальные сети</a:t>
          </a:r>
          <a:endParaRPr lang="en-US" sz="2000" kern="1200" dirty="0">
            <a:solidFill>
              <a:schemeClr val="accent3"/>
            </a:solidFill>
          </a:endParaRPr>
        </a:p>
      </dsp:txBody>
      <dsp:txXfrm>
        <a:off x="632553" y="42386"/>
        <a:ext cx="2520147" cy="1362405"/>
      </dsp:txXfrm>
    </dsp:sp>
    <dsp:sp modelId="{13E71400-1B95-4B70-A855-170495ED5C6D}">
      <dsp:nvSpPr>
        <dsp:cNvPr id="0" name=""/>
        <dsp:cNvSpPr/>
      </dsp:nvSpPr>
      <dsp:spPr>
        <a:xfrm rot="5400000">
          <a:off x="1621281" y="1483356"/>
          <a:ext cx="542691" cy="651229"/>
        </a:xfrm>
        <a:prstGeom prst="rightArrow">
          <a:avLst>
            <a:gd name="adj1" fmla="val 60000"/>
            <a:gd name="adj2" fmla="val 50000"/>
          </a:avLst>
        </a:prstGeom>
        <a:solidFill>
          <a:schemeClr val="accent1">
            <a:tint val="60000"/>
            <a:hueOff val="0"/>
            <a:satOff val="0"/>
            <a:lumOff val="0"/>
            <a:alphaOff val="0"/>
          </a:schemeClr>
        </a:solidFill>
        <a:ln>
          <a:solidFill>
            <a:schemeClr val="accent1">
              <a:lumMod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697259" y="1537625"/>
        <a:ext cx="390737" cy="379884"/>
      </dsp:txXfrm>
    </dsp:sp>
    <dsp:sp modelId="{720EEDA8-B4B4-4ABA-97D3-2FEE32D903E9}">
      <dsp:nvSpPr>
        <dsp:cNvPr id="0" name=""/>
        <dsp:cNvSpPr/>
      </dsp:nvSpPr>
      <dsp:spPr>
        <a:xfrm>
          <a:off x="590167" y="2170766"/>
          <a:ext cx="2604919" cy="1447177"/>
        </a:xfrm>
        <a:prstGeom prst="roundRect">
          <a:avLst>
            <a:gd name="adj" fmla="val 10000"/>
          </a:avLst>
        </a:prstGeom>
        <a:solidFill>
          <a:schemeClr val="accent1">
            <a:hueOff val="0"/>
            <a:satOff val="0"/>
            <a:lumOff val="0"/>
            <a:alphaOff val="0"/>
          </a:schemeClr>
        </a:solidFill>
        <a:ln w="12700" cap="flat" cmpd="sng" algn="ctr">
          <a:solidFill>
            <a:schemeClr val="accent1">
              <a:lumMod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b="1" kern="1200" dirty="0">
              <a:solidFill>
                <a:schemeClr val="accent3"/>
              </a:solidFill>
            </a:rPr>
            <a:t>25 502 респондента</a:t>
          </a:r>
        </a:p>
        <a:p>
          <a:pPr marL="0" lvl="0" indent="0" algn="ctr" defTabSz="889000">
            <a:lnSpc>
              <a:spcPct val="90000"/>
            </a:lnSpc>
            <a:spcBef>
              <a:spcPct val="0"/>
            </a:spcBef>
            <a:spcAft>
              <a:spcPct val="35000"/>
            </a:spcAft>
            <a:buNone/>
          </a:pPr>
          <a:r>
            <a:rPr lang="ru-RU" sz="2000" kern="1200" dirty="0">
              <a:solidFill>
                <a:schemeClr val="accent3"/>
              </a:solidFill>
            </a:rPr>
            <a:t>59% женщин и 41% мужчин</a:t>
          </a:r>
          <a:endParaRPr lang="en-US" sz="2000" kern="1200" dirty="0">
            <a:solidFill>
              <a:schemeClr val="accent3"/>
            </a:solidFill>
          </a:endParaRPr>
        </a:p>
      </dsp:txBody>
      <dsp:txXfrm>
        <a:off x="632553" y="2213152"/>
        <a:ext cx="2520147" cy="1362405"/>
      </dsp:txXfrm>
    </dsp:sp>
    <dsp:sp modelId="{F5B4F031-8C93-406A-AD9D-749343AFC072}">
      <dsp:nvSpPr>
        <dsp:cNvPr id="0" name=""/>
        <dsp:cNvSpPr/>
      </dsp:nvSpPr>
      <dsp:spPr>
        <a:xfrm rot="5400000">
          <a:off x="1621281" y="3654123"/>
          <a:ext cx="542691" cy="651229"/>
        </a:xfrm>
        <a:prstGeom prst="rightArrow">
          <a:avLst>
            <a:gd name="adj1" fmla="val 60000"/>
            <a:gd name="adj2" fmla="val 50000"/>
          </a:avLst>
        </a:prstGeom>
        <a:solidFill>
          <a:schemeClr val="accent1">
            <a:tint val="60000"/>
            <a:hueOff val="0"/>
            <a:satOff val="0"/>
            <a:lumOff val="0"/>
            <a:alphaOff val="0"/>
          </a:schemeClr>
        </a:solidFill>
        <a:ln>
          <a:solidFill>
            <a:schemeClr val="accent1">
              <a:lumMod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697259" y="3708392"/>
        <a:ext cx="390737" cy="379884"/>
      </dsp:txXfrm>
    </dsp:sp>
    <dsp:sp modelId="{437CEA42-D1D4-4E71-B351-95E4EE4B8F8D}">
      <dsp:nvSpPr>
        <dsp:cNvPr id="0" name=""/>
        <dsp:cNvSpPr/>
      </dsp:nvSpPr>
      <dsp:spPr>
        <a:xfrm>
          <a:off x="590167" y="4341532"/>
          <a:ext cx="2604919" cy="1447177"/>
        </a:xfrm>
        <a:prstGeom prst="roundRect">
          <a:avLst>
            <a:gd name="adj" fmla="val 10000"/>
          </a:avLst>
        </a:prstGeom>
        <a:solidFill>
          <a:schemeClr val="accent1">
            <a:hueOff val="0"/>
            <a:satOff val="0"/>
            <a:lumOff val="0"/>
            <a:alphaOff val="0"/>
          </a:schemeClr>
        </a:solidFill>
        <a:ln w="12700" cap="flat" cmpd="sng" algn="ctr">
          <a:solidFill>
            <a:schemeClr val="accent1">
              <a:lumMod val="2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u-RU" sz="2000" kern="1200" dirty="0">
              <a:solidFill>
                <a:schemeClr val="accent3"/>
              </a:solidFill>
            </a:rPr>
            <a:t>Сбор фотографий лиц и заполнение опросника</a:t>
          </a:r>
          <a:endParaRPr lang="en-US" sz="2000" kern="1200" dirty="0">
            <a:solidFill>
              <a:schemeClr val="accent3"/>
            </a:solidFill>
          </a:endParaRPr>
        </a:p>
      </dsp:txBody>
      <dsp:txXfrm>
        <a:off x="632553" y="4383918"/>
        <a:ext cx="2520147" cy="1362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22E66-3672-4297-816D-E125B174D3B2}">
      <dsp:nvSpPr>
        <dsp:cNvPr id="0" name=""/>
        <dsp:cNvSpPr/>
      </dsp:nvSpPr>
      <dsp:spPr>
        <a:xfrm rot="5400000">
          <a:off x="-250086" y="255731"/>
          <a:ext cx="1667245" cy="1167071"/>
        </a:xfrm>
        <a:prstGeom prst="chevron">
          <a:avLst/>
        </a:prstGeom>
        <a:solidFill>
          <a:schemeClr val="accent4">
            <a:lumMod val="60000"/>
            <a:lumOff val="4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I</a:t>
          </a:r>
        </a:p>
      </dsp:txBody>
      <dsp:txXfrm rot="-5400000">
        <a:off x="2" y="589180"/>
        <a:ext cx="1167071" cy="500174"/>
      </dsp:txXfrm>
    </dsp:sp>
    <dsp:sp modelId="{5BFBBA22-5EA2-4589-B17F-3DF3AC85073C}">
      <dsp:nvSpPr>
        <dsp:cNvPr id="0" name=""/>
        <dsp:cNvSpPr/>
      </dsp:nvSpPr>
      <dsp:spPr>
        <a:xfrm rot="5400000">
          <a:off x="4105681" y="-2932964"/>
          <a:ext cx="1083709" cy="6960928"/>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a:t>Построение нейро-сети компьютерного зрения</a:t>
          </a:r>
          <a:endParaRPr lang="en-US" sz="2000" kern="1200" dirty="0"/>
        </a:p>
        <a:p>
          <a:pPr marL="228600" lvl="1" indent="-228600" algn="l" defTabSz="889000">
            <a:lnSpc>
              <a:spcPct val="90000"/>
            </a:lnSpc>
            <a:spcBef>
              <a:spcPct val="0"/>
            </a:spcBef>
            <a:spcAft>
              <a:spcPct val="15000"/>
            </a:spcAft>
            <a:buChar char="•"/>
          </a:pPr>
          <a:r>
            <a:rPr lang="ru-RU" sz="2000" kern="1200" dirty="0"/>
            <a:t>Обучение различать изображения разных людей и одного человека</a:t>
          </a:r>
          <a:endParaRPr lang="en-US" sz="2000" kern="1200" dirty="0"/>
        </a:p>
      </dsp:txBody>
      <dsp:txXfrm rot="-5400000">
        <a:off x="1167072" y="58547"/>
        <a:ext cx="6908026" cy="977905"/>
      </dsp:txXfrm>
    </dsp:sp>
    <dsp:sp modelId="{F523DB48-755F-4BEE-B1B9-0D86CC955EC1}">
      <dsp:nvSpPr>
        <dsp:cNvPr id="0" name=""/>
        <dsp:cNvSpPr/>
      </dsp:nvSpPr>
      <dsp:spPr>
        <a:xfrm rot="5400000">
          <a:off x="-250086" y="1889890"/>
          <a:ext cx="1667245" cy="1167071"/>
        </a:xfrm>
        <a:prstGeom prst="chevron">
          <a:avLst/>
        </a:prstGeom>
        <a:solidFill>
          <a:schemeClr val="tx2">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II</a:t>
          </a:r>
        </a:p>
      </dsp:txBody>
      <dsp:txXfrm rot="-5400000">
        <a:off x="2" y="2223339"/>
        <a:ext cx="1167071" cy="500174"/>
      </dsp:txXfrm>
    </dsp:sp>
    <dsp:sp modelId="{C71763B3-557A-4CAB-A4B0-D383493DC181}">
      <dsp:nvSpPr>
        <dsp:cNvPr id="0" name=""/>
        <dsp:cNvSpPr/>
      </dsp:nvSpPr>
      <dsp:spPr>
        <a:xfrm rot="5400000">
          <a:off x="3952455" y="-1298805"/>
          <a:ext cx="1390160" cy="6960928"/>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a:solidFill>
                <a:prstClr val="black">
                  <a:hueOff val="0"/>
                  <a:satOff val="0"/>
                  <a:lumOff val="0"/>
                  <a:alphaOff val="0"/>
                </a:prstClr>
              </a:solidFill>
              <a:latin typeface="Seaford"/>
              <a:ea typeface="+mn-ea"/>
              <a:cs typeface="+mn-cs"/>
            </a:rPr>
            <a:t>Основа финальной модели – </a:t>
          </a:r>
          <a:r>
            <a:rPr lang="ru-RU" sz="2000" kern="1200" dirty="0" err="1">
              <a:solidFill>
                <a:prstClr val="black">
                  <a:hueOff val="0"/>
                  <a:satOff val="0"/>
                  <a:lumOff val="0"/>
                  <a:alphaOff val="0"/>
                </a:prstClr>
              </a:solidFill>
              <a:latin typeface="Seaford"/>
              <a:ea typeface="+mn-ea"/>
              <a:cs typeface="+mn-cs"/>
            </a:rPr>
            <a:t>резидуальная</a:t>
          </a:r>
          <a:r>
            <a:rPr lang="ru-RU" sz="2000" kern="1200" dirty="0">
              <a:solidFill>
                <a:prstClr val="black">
                  <a:hueOff val="0"/>
                  <a:satOff val="0"/>
                  <a:lumOff val="0"/>
                  <a:alphaOff val="0"/>
                </a:prstClr>
              </a:solidFill>
              <a:latin typeface="Seaford"/>
              <a:ea typeface="+mn-ea"/>
              <a:cs typeface="+mn-cs"/>
            </a:rPr>
            <a:t> архитектурная сеть, </a:t>
          </a:r>
          <a:r>
            <a:rPr lang="en-US" sz="2000" kern="1200" dirty="0" err="1">
              <a:solidFill>
                <a:prstClr val="black">
                  <a:hueOff val="0"/>
                  <a:satOff val="0"/>
                  <a:lumOff val="0"/>
                  <a:alphaOff val="0"/>
                </a:prstClr>
              </a:solidFill>
              <a:latin typeface="Seaford"/>
              <a:ea typeface="+mn-ea"/>
              <a:cs typeface="+mn-cs"/>
            </a:rPr>
            <a:t>ResNet</a:t>
          </a:r>
          <a:endParaRPr lang="en-US" sz="2000" kern="1200" dirty="0">
            <a:solidFill>
              <a:prstClr val="black">
                <a:hueOff val="0"/>
                <a:satOff val="0"/>
                <a:lumOff val="0"/>
                <a:alphaOff val="0"/>
              </a:prstClr>
            </a:solidFill>
            <a:latin typeface="Seaford"/>
            <a:ea typeface="+mn-ea"/>
            <a:cs typeface="+mn-cs"/>
          </a:endParaRPr>
        </a:p>
        <a:p>
          <a:pPr marL="228600" lvl="1" indent="-228600" algn="l" defTabSz="889000">
            <a:lnSpc>
              <a:spcPct val="90000"/>
            </a:lnSpc>
            <a:spcBef>
              <a:spcPct val="0"/>
            </a:spcBef>
            <a:spcAft>
              <a:spcPct val="15000"/>
            </a:spcAft>
            <a:buChar char="•"/>
          </a:pPr>
          <a:r>
            <a:rPr lang="ru-RU" sz="2000" kern="1200" dirty="0">
              <a:solidFill>
                <a:prstClr val="black">
                  <a:hueOff val="0"/>
                  <a:satOff val="0"/>
                  <a:lumOff val="0"/>
                  <a:alphaOff val="0"/>
                </a:prstClr>
              </a:solidFill>
              <a:latin typeface="Seaford"/>
              <a:ea typeface="+mn-ea"/>
              <a:cs typeface="+mn-cs"/>
            </a:rPr>
            <a:t>Сбор предварительного </a:t>
          </a:r>
          <a:r>
            <a:rPr lang="ru-RU" sz="2000" kern="1200" dirty="0" err="1">
              <a:solidFill>
                <a:prstClr val="black">
                  <a:hueOff val="0"/>
                  <a:satOff val="0"/>
                  <a:lumOff val="0"/>
                  <a:alphaOff val="0"/>
                </a:prstClr>
              </a:solidFill>
              <a:latin typeface="Seaford"/>
              <a:ea typeface="+mn-ea"/>
              <a:cs typeface="+mn-cs"/>
            </a:rPr>
            <a:t>датасета</a:t>
          </a:r>
          <a:r>
            <a:rPr lang="ru-RU" sz="2000" kern="1200" dirty="0">
              <a:solidFill>
                <a:prstClr val="black">
                  <a:hueOff val="0"/>
                  <a:satOff val="0"/>
                  <a:lumOff val="0"/>
                  <a:alphaOff val="0"/>
                </a:prstClr>
              </a:solidFill>
              <a:latin typeface="Seaford"/>
              <a:ea typeface="+mn-ea"/>
              <a:cs typeface="+mn-cs"/>
            </a:rPr>
            <a:t> при помощи поисковых сетей</a:t>
          </a:r>
          <a:endParaRPr lang="en-US" sz="2000" kern="1200" dirty="0">
            <a:solidFill>
              <a:prstClr val="black">
                <a:hueOff val="0"/>
                <a:satOff val="0"/>
                <a:lumOff val="0"/>
                <a:alphaOff val="0"/>
              </a:prstClr>
            </a:solidFill>
            <a:latin typeface="Seaford"/>
            <a:ea typeface="+mn-ea"/>
            <a:cs typeface="+mn-cs"/>
          </a:endParaRPr>
        </a:p>
      </dsp:txBody>
      <dsp:txXfrm rot="-5400000">
        <a:off x="1167071" y="1554441"/>
        <a:ext cx="6893066" cy="1254436"/>
      </dsp:txXfrm>
    </dsp:sp>
    <dsp:sp modelId="{47786E8B-A374-417E-B348-AB41E4A37807}">
      <dsp:nvSpPr>
        <dsp:cNvPr id="0" name=""/>
        <dsp:cNvSpPr/>
      </dsp:nvSpPr>
      <dsp:spPr>
        <a:xfrm rot="5400000">
          <a:off x="-250086" y="3370823"/>
          <a:ext cx="1667245" cy="1167071"/>
        </a:xfrm>
        <a:prstGeom prst="chevron">
          <a:avLst/>
        </a:prstGeom>
        <a:solidFill>
          <a:schemeClr val="accent1">
            <a:lumMod val="75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III</a:t>
          </a:r>
        </a:p>
      </dsp:txBody>
      <dsp:txXfrm rot="-5400000">
        <a:off x="2" y="3704272"/>
        <a:ext cx="1167071" cy="500174"/>
      </dsp:txXfrm>
    </dsp:sp>
    <dsp:sp modelId="{D60C5626-E1DC-4056-A752-5FC63255D835}">
      <dsp:nvSpPr>
        <dsp:cNvPr id="0" name=""/>
        <dsp:cNvSpPr/>
      </dsp:nvSpPr>
      <dsp:spPr>
        <a:xfrm rot="5400000">
          <a:off x="4105681" y="182127"/>
          <a:ext cx="1083709" cy="6960928"/>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ru-RU" sz="2000" kern="1200" dirty="0">
              <a:solidFill>
                <a:prstClr val="black">
                  <a:hueOff val="0"/>
                  <a:satOff val="0"/>
                  <a:lumOff val="0"/>
                  <a:alphaOff val="0"/>
                </a:prstClr>
              </a:solidFill>
              <a:latin typeface="Seaford"/>
              <a:ea typeface="+mn-ea"/>
              <a:cs typeface="+mn-cs"/>
            </a:rPr>
            <a:t>Разработка нейронной сети диагностики личности</a:t>
          </a:r>
          <a:endParaRPr lang="en-US" sz="2000" kern="1200" dirty="0">
            <a:solidFill>
              <a:prstClr val="black">
                <a:hueOff val="0"/>
                <a:satOff val="0"/>
                <a:lumOff val="0"/>
                <a:alphaOff val="0"/>
              </a:prstClr>
            </a:solidFill>
            <a:latin typeface="Seaford"/>
            <a:ea typeface="+mn-ea"/>
            <a:cs typeface="+mn-cs"/>
          </a:endParaRPr>
        </a:p>
        <a:p>
          <a:pPr marL="228600" lvl="1" indent="-228600" algn="l" defTabSz="889000">
            <a:lnSpc>
              <a:spcPct val="90000"/>
            </a:lnSpc>
            <a:spcBef>
              <a:spcPct val="0"/>
            </a:spcBef>
            <a:spcAft>
              <a:spcPct val="15000"/>
            </a:spcAft>
            <a:buChar char="•"/>
          </a:pPr>
          <a:r>
            <a:rPr lang="ru-RU" sz="2000" kern="1200" dirty="0">
              <a:solidFill>
                <a:prstClr val="black">
                  <a:hueOff val="0"/>
                  <a:satOff val="0"/>
                  <a:lumOff val="0"/>
                  <a:alphaOff val="0"/>
                </a:prstClr>
              </a:solidFill>
              <a:latin typeface="Seaford"/>
              <a:ea typeface="+mn-ea"/>
              <a:cs typeface="+mn-cs"/>
            </a:rPr>
            <a:t>Обработка финального </a:t>
          </a:r>
          <a:r>
            <a:rPr lang="ru-RU" sz="2000" kern="1200" dirty="0" err="1">
              <a:solidFill>
                <a:prstClr val="black">
                  <a:hueOff val="0"/>
                  <a:satOff val="0"/>
                  <a:lumOff val="0"/>
                  <a:alphaOff val="0"/>
                </a:prstClr>
              </a:solidFill>
              <a:latin typeface="Seaford"/>
              <a:ea typeface="+mn-ea"/>
              <a:cs typeface="+mn-cs"/>
            </a:rPr>
            <a:t>датасета</a:t>
          </a:r>
          <a:endParaRPr lang="en-US" sz="2000" kern="1200" dirty="0">
            <a:solidFill>
              <a:prstClr val="black">
                <a:hueOff val="0"/>
                <a:satOff val="0"/>
                <a:lumOff val="0"/>
                <a:alphaOff val="0"/>
              </a:prstClr>
            </a:solidFill>
            <a:latin typeface="Seaford"/>
            <a:ea typeface="+mn-ea"/>
            <a:cs typeface="+mn-cs"/>
          </a:endParaRPr>
        </a:p>
        <a:p>
          <a:pPr marL="342900" lvl="2" indent="-171450" algn="l" defTabSz="844550">
            <a:lnSpc>
              <a:spcPct val="90000"/>
            </a:lnSpc>
            <a:spcBef>
              <a:spcPct val="0"/>
            </a:spcBef>
            <a:spcAft>
              <a:spcPct val="15000"/>
            </a:spcAft>
            <a:buChar char="•"/>
          </a:pPr>
          <a:r>
            <a:rPr lang="ru-RU" sz="1900" kern="1200" dirty="0">
              <a:solidFill>
                <a:prstClr val="black">
                  <a:hueOff val="0"/>
                  <a:satOff val="0"/>
                  <a:lumOff val="0"/>
                  <a:alphaOff val="0"/>
                </a:prstClr>
              </a:solidFill>
              <a:latin typeface="Seaford"/>
              <a:ea typeface="+mn-ea"/>
              <a:cs typeface="+mn-cs"/>
            </a:rPr>
            <a:t>Женские и мужские лица обрабатывались отдельно</a:t>
          </a:r>
          <a:endParaRPr lang="en-US" sz="1900" kern="1200" dirty="0">
            <a:solidFill>
              <a:prstClr val="black">
                <a:hueOff val="0"/>
                <a:satOff val="0"/>
                <a:lumOff val="0"/>
                <a:alphaOff val="0"/>
              </a:prstClr>
            </a:solidFill>
            <a:latin typeface="Seaford"/>
            <a:ea typeface="+mn-ea"/>
            <a:cs typeface="+mn-cs"/>
          </a:endParaRPr>
        </a:p>
      </dsp:txBody>
      <dsp:txXfrm rot="-5400000">
        <a:off x="1167072" y="3173638"/>
        <a:ext cx="6908026" cy="97790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3/18/2022</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3/18/2022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a:t>
            </a:fld>
            <a:endParaRPr lang="en-US" dirty="0"/>
          </a:p>
        </p:txBody>
      </p:sp>
    </p:spTree>
    <p:extLst>
      <p:ext uri="{BB962C8B-B14F-4D97-AF65-F5344CB8AC3E}">
        <p14:creationId xmlns:p14="http://schemas.microsoft.com/office/powerpoint/2010/main" val="2500416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err="1"/>
              <a:t>Пажалста</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11</a:t>
            </a:fld>
            <a:endParaRPr lang="en-US" dirty="0"/>
          </a:p>
        </p:txBody>
      </p:sp>
    </p:spTree>
    <p:extLst>
      <p:ext uri="{BB962C8B-B14F-4D97-AF65-F5344CB8AC3E}">
        <p14:creationId xmlns:p14="http://schemas.microsoft.com/office/powerpoint/2010/main" val="411299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Большая группа исследований направленных на изучение механизмов считывания эмоций доказала, что некоторые черты личности могут узнаваться человеком при считывании эмоций. Определённые личностные характеристики могут передаваться как при наблюдении изменений черт лица, так и при изучении статичных изображений человека. Теоретически, есть несколько предположений о связи между характеристиками лица и личностными особенностями – это генетические предпосылки формирования внешности, гормональный фон матери, общественные стереотипы о связи черт лица и личности, и физиологические последствия высокой эмоциональности (много двигаешь бровями получи морщины). Таким образом, предполагается наличие взаимосвязи между чертами личности человека и его лицом.</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3</a:t>
            </a:fld>
            <a:endParaRPr lang="en-US" dirty="0"/>
          </a:p>
        </p:txBody>
      </p:sp>
    </p:spTree>
    <p:extLst>
      <p:ext uri="{BB962C8B-B14F-4D97-AF65-F5344CB8AC3E}">
        <p14:creationId xmlns:p14="http://schemas.microsoft.com/office/powerpoint/2010/main" val="76808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Основой для данного исследования стало несколько теоретических и эмпирических предпосылок. Во-первых, это вышеописанные теоретические предположения, которые частично подтверждаются собранными данными. Во-вторых, это результаты эмпирических исследований, в том числе эксперименты, в которых использовались объективные измерения лицевых черт и инструментарий Большой Пятёрки. Однако, собранные данные достаточно противоречивы и </a:t>
            </a:r>
            <a:r>
              <a:rPr lang="ru-RU" dirty="0" err="1"/>
              <a:t>нереплицируемы</a:t>
            </a:r>
            <a:r>
              <a:rPr lang="ru-RU" dirty="0"/>
              <a:t>; также, у экспериментов отсутствует единая методология. В экспериментах периодически используются как реальные лица, так и искусственно сгенерированные образы. Исходя из этого, появляется необходимость проведения исследования, которое фокусируется на изучении взаимосвязи между лицевыми чертами и личностными особенностями Большой Пятёрки.</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4</a:t>
            </a:fld>
            <a:endParaRPr lang="en-US" dirty="0"/>
          </a:p>
        </p:txBody>
      </p:sp>
    </p:spTree>
    <p:extLst>
      <p:ext uri="{BB962C8B-B14F-4D97-AF65-F5344CB8AC3E}">
        <p14:creationId xmlns:p14="http://schemas.microsoft.com/office/powerpoint/2010/main" val="1225207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Данное экспериментальное исследование проводилось на русской выборке волонтёров, собранной через социальные сети. Всего было 25 502 волонтёра возрастом от 18 до 60 лет, из которых было 59% женщин и 41% мужчин. Каждый респондент заполнял опросник, в котором указывались социо-демографические данные и заполнялся русифицированный тест Большой Пятёрки из 75 вопросов. Испытуемые также загружали фотографии своего лица с нейтральным выражением. Неполные опросники были исключены из финального </a:t>
            </a:r>
            <a:r>
              <a:rPr lang="ru-RU" dirty="0" err="1"/>
              <a:t>датасета</a:t>
            </a:r>
            <a:r>
              <a:rPr lang="ru-RU" dirty="0"/>
              <a:t>. </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5</a:t>
            </a:fld>
            <a:endParaRPr lang="en-US" dirty="0"/>
          </a:p>
        </p:txBody>
      </p:sp>
    </p:spTree>
    <p:extLst>
      <p:ext uri="{BB962C8B-B14F-4D97-AF65-F5344CB8AC3E}">
        <p14:creationId xmlns:p14="http://schemas.microsoft.com/office/powerpoint/2010/main" val="1286390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Полученные данные были обработаны для исключения </a:t>
            </a:r>
            <a:r>
              <a:rPr lang="ru-RU" dirty="0" err="1"/>
              <a:t>невалидно</a:t>
            </a:r>
            <a:r>
              <a:rPr lang="ru-RU" dirty="0"/>
              <a:t> заполненных опросников и некачественных фотографий. Далее, была построена модель логистической регрессии с использованием искусственных и реальных ответов чтобы исключить искусственно заполненные опросники. Для изображений была проведена процедура оценки эмоциональной нейтральности </a:t>
            </a:r>
            <a:r>
              <a:rPr lang="en-US" b="0" i="0" dirty="0">
                <a:solidFill>
                  <a:srgbClr val="222222"/>
                </a:solidFill>
                <a:effectLst/>
                <a:latin typeface="-apple-system"/>
              </a:rPr>
              <a:t>Microsoft Cognitive Services API</a:t>
            </a:r>
            <a:r>
              <a:rPr lang="ru-RU" b="0" i="0" dirty="0">
                <a:solidFill>
                  <a:srgbClr val="222222"/>
                </a:solidFill>
                <a:effectLst/>
                <a:latin typeface="-apple-system"/>
              </a:rPr>
              <a:t>, сортировка изображений без лиц или с двумя и более лицами, а также распознавание и удаление изображений знаменитостей.</a:t>
            </a:r>
            <a:r>
              <a:rPr lang="ru-RU" dirty="0"/>
              <a:t> Затем, полученные тесты и изображения были соединены, и было получено 12 447 опросников и 31 367 фотографий.</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6</a:t>
            </a:fld>
            <a:endParaRPr lang="en-US" dirty="0"/>
          </a:p>
        </p:txBody>
      </p:sp>
    </p:spTree>
    <p:extLst>
      <p:ext uri="{BB962C8B-B14F-4D97-AF65-F5344CB8AC3E}">
        <p14:creationId xmlns:p14="http://schemas.microsoft.com/office/powerpoint/2010/main" val="2356998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Для финального анализа была разработана нейро-сеть компьютерного зрения (</a:t>
            </a:r>
            <a:r>
              <a:rPr lang="en-US" b="0" i="0" dirty="0">
                <a:solidFill>
                  <a:srgbClr val="222222"/>
                </a:solidFill>
                <a:effectLst/>
                <a:latin typeface="-apple-system"/>
              </a:rPr>
              <a:t>computer vision neural network</a:t>
            </a:r>
            <a:r>
              <a:rPr lang="ru-RU" b="0" i="0" dirty="0">
                <a:solidFill>
                  <a:srgbClr val="222222"/>
                </a:solidFill>
                <a:effectLst/>
                <a:latin typeface="-apple-system"/>
              </a:rPr>
              <a:t>, </a:t>
            </a:r>
            <a:r>
              <a:rPr lang="en-US" b="0" i="0" dirty="0">
                <a:solidFill>
                  <a:srgbClr val="222222"/>
                </a:solidFill>
                <a:effectLst/>
                <a:latin typeface="-apple-system"/>
              </a:rPr>
              <a:t>NNCV</a:t>
            </a:r>
            <a:r>
              <a:rPr lang="ru-RU" b="0" i="0" dirty="0">
                <a:solidFill>
                  <a:srgbClr val="222222"/>
                </a:solidFill>
                <a:effectLst/>
                <a:latin typeface="-apple-system"/>
              </a:rPr>
              <a:t>), которая могла различать изображения разных людей и при этом распознавать различные фотографии одного и того же человека. </a:t>
            </a:r>
            <a:r>
              <a:rPr lang="en-US" b="0" i="0" dirty="0">
                <a:solidFill>
                  <a:srgbClr val="222222"/>
                </a:solidFill>
                <a:effectLst/>
                <a:latin typeface="-apple-system"/>
              </a:rPr>
              <a:t>residual network architecture, </a:t>
            </a:r>
            <a:r>
              <a:rPr lang="en-US" b="0" i="0" dirty="0" err="1">
                <a:solidFill>
                  <a:srgbClr val="222222"/>
                </a:solidFill>
                <a:effectLst/>
                <a:latin typeface="-apple-system"/>
              </a:rPr>
              <a:t>ResNet</a:t>
            </a:r>
            <a:r>
              <a:rPr lang="ru-RU" b="0" i="0" dirty="0">
                <a:solidFill>
                  <a:srgbClr val="222222"/>
                </a:solidFill>
                <a:effectLst/>
                <a:latin typeface="-apple-system"/>
              </a:rPr>
              <a:t>, была выбрана как база для модели.</a:t>
            </a:r>
            <a:r>
              <a:rPr lang="ru-RU" dirty="0"/>
              <a:t> Изначально, была проведена тренировка модели на изображениях людей, собранных через поисковые сети; затем, модель была </a:t>
            </a:r>
            <a:r>
              <a:rPr lang="ru-RU" dirty="0" err="1"/>
              <a:t>валидирована</a:t>
            </a:r>
            <a:r>
              <a:rPr lang="ru-RU" dirty="0"/>
              <a:t>. В последнюю очередь, была разработана и </a:t>
            </a:r>
            <a:r>
              <a:rPr lang="ru-RU" dirty="0" err="1"/>
              <a:t>валидирована</a:t>
            </a:r>
            <a:r>
              <a:rPr lang="ru-RU" dirty="0"/>
              <a:t> нейронная сеть диагностики личности (</a:t>
            </a:r>
            <a:r>
              <a:rPr lang="en-US" b="0" i="0" dirty="0">
                <a:solidFill>
                  <a:srgbClr val="222222"/>
                </a:solidFill>
                <a:effectLst/>
                <a:latin typeface="-apple-system"/>
              </a:rPr>
              <a:t>personality diagnostics neural network</a:t>
            </a:r>
            <a:r>
              <a:rPr lang="ru-RU" b="0" i="0" dirty="0">
                <a:solidFill>
                  <a:srgbClr val="222222"/>
                </a:solidFill>
                <a:effectLst/>
                <a:latin typeface="-apple-system"/>
              </a:rPr>
              <a:t>, </a:t>
            </a:r>
            <a:r>
              <a:rPr lang="en-US" b="0" i="0" dirty="0">
                <a:solidFill>
                  <a:srgbClr val="222222"/>
                </a:solidFill>
                <a:effectLst/>
                <a:latin typeface="-apple-system"/>
              </a:rPr>
              <a:t>NNPD)</a:t>
            </a:r>
            <a:r>
              <a:rPr lang="ru-RU" b="0" i="0" dirty="0">
                <a:solidFill>
                  <a:srgbClr val="222222"/>
                </a:solidFill>
                <a:effectLst/>
                <a:latin typeface="-apple-system"/>
              </a:rPr>
              <a:t>, которая обработала финальный </a:t>
            </a:r>
            <a:r>
              <a:rPr lang="ru-RU" b="0" i="0" dirty="0" err="1">
                <a:solidFill>
                  <a:srgbClr val="222222"/>
                </a:solidFill>
                <a:effectLst/>
                <a:latin typeface="-apple-system"/>
              </a:rPr>
              <a:t>датасет</a:t>
            </a:r>
            <a:r>
              <a:rPr lang="ru-RU" b="0" i="0" dirty="0">
                <a:solidFill>
                  <a:srgbClr val="222222"/>
                </a:solidFill>
                <a:effectLst/>
                <a:latin typeface="-apple-system"/>
              </a:rPr>
              <a:t>. Мужские и женские лица обрабатывались отдельно.</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7</a:t>
            </a:fld>
            <a:endParaRPr lang="en-US" dirty="0"/>
          </a:p>
        </p:txBody>
      </p:sp>
    </p:spTree>
    <p:extLst>
      <p:ext uri="{BB962C8B-B14F-4D97-AF65-F5344CB8AC3E}">
        <p14:creationId xmlns:p14="http://schemas.microsoft.com/office/powerpoint/2010/main" val="366233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 итогам обработки данных, была получена вариативность предсказания черт личности 79-88%, что говорит о высоком уровне </a:t>
            </a:r>
            <a:r>
              <a:rPr lang="ru-RU" dirty="0" err="1"/>
              <a:t>консистентности</a:t>
            </a:r>
            <a:r>
              <a:rPr lang="ru-RU" dirty="0"/>
              <a:t> анализа фотографий. Корреляция между индивидуальными отчётами Большой Пятёрки и предсказаниями модели составила от 0.14 до 0.36. Наиболее сильные взаимосвязи наблюдались для добросовестности, наиболее слабые – для открытости миру. Экстраверсия и невротизм были наиболее значимо предсказаны для женщин. И для мужчин, и для женщин, наиболее аккуратные данные были по добросовестности в сравнении с остальными тремя чертами; однако, для женщин наиболее слабо предсказывалась открытость миру. </a:t>
            </a:r>
          </a:p>
          <a:p>
            <a:r>
              <a:rPr lang="ru-RU" dirty="0"/>
              <a:t>Также, значимые </a:t>
            </a:r>
            <a:r>
              <a:rPr lang="ru-RU" dirty="0" err="1"/>
              <a:t>интеркорреляции</a:t>
            </a:r>
            <a:r>
              <a:rPr lang="ru-RU" dirty="0"/>
              <a:t> были выявлены между чертами открытости и добросовестности, между которыми были негативная взаимосвязь, и открытости и экстраверсии, между которыми была позитивная взаимосвязь. У женщин предсказанный невротизм показал обратную корреляцию с добросовестностью и прямую – с открытостью миру. У мужчин предсказанный невротизм слабее коррелировал с экстраверсией, чем наблюдаемый невротизм.</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8</a:t>
            </a:fld>
            <a:endParaRPr lang="en-US" dirty="0"/>
          </a:p>
        </p:txBody>
      </p:sp>
    </p:spTree>
    <p:extLst>
      <p:ext uri="{BB962C8B-B14F-4D97-AF65-F5344CB8AC3E}">
        <p14:creationId xmlns:p14="http://schemas.microsoft.com/office/powerpoint/2010/main" val="650013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Скомпилированные изображения испытуемых, 100 человек на каждую черту, от низкой выраженности до высокой</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9</a:t>
            </a:fld>
            <a:endParaRPr lang="en-US" dirty="0"/>
          </a:p>
        </p:txBody>
      </p:sp>
    </p:spTree>
    <p:extLst>
      <p:ext uri="{BB962C8B-B14F-4D97-AF65-F5344CB8AC3E}">
        <p14:creationId xmlns:p14="http://schemas.microsoft.com/office/powerpoint/2010/main" val="3070012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Собранные данные позволяют сделать заключение о наличии связи между личностными характеристиками Большой Пятёрки и чертами лица. Факторы Большой Пятёрки очевидно связаны с конкретными чертами лица, и могут быть изучены при помощи машинного обучения. При этом, для этого можно использовать снимки сделанные любителями, а не только профессиональные изображения.</a:t>
            </a:r>
          </a:p>
          <a:p>
            <a:r>
              <a:rPr lang="ru-RU" dirty="0"/>
              <a:t>Как показывают данные, такие черты личности как добросовестность и открытость могут быть предсказаны на основе особенностей строения лица. С другой стороны, экстраверсия и невротизм были слабо связаны с лицевыми особенностями; возможно, из-за того, что эти черты требуют эмоционального выражения, тогда как в исследовании использовались нейтральные лица. Также это первое исследование, в котором открытость к опыту показала значимую взаимосвязь. Личностные черты были сильнее узнаваемы по женским лицам; это сильное отличие от предыдущих экспериментов.</a:t>
            </a:r>
          </a:p>
          <a:p>
            <a:r>
              <a:rPr lang="ru-RU" dirty="0"/>
              <a:t>Собранные данные поддерживают биологическую теорию единого фактора личности, т.к. корреляции между предсказанными особенностями личности были сильнее, чем корреляции между самоотчётами.</a:t>
            </a:r>
            <a:endParaRPr lang="en-US" dirty="0"/>
          </a:p>
        </p:txBody>
      </p:sp>
      <p:sp>
        <p:nvSpPr>
          <p:cNvPr id="4" name="Slide Number Placeholder 3"/>
          <p:cNvSpPr>
            <a:spLocks noGrp="1"/>
          </p:cNvSpPr>
          <p:nvPr>
            <p:ph type="sldNum" sz="quarter" idx="5"/>
          </p:nvPr>
        </p:nvSpPr>
        <p:spPr/>
        <p:txBody>
          <a:bodyPr/>
          <a:lstStyle/>
          <a:p>
            <a:fld id="{05EB07D3-876E-4CE3-BE97-1887ED6BB637}" type="slidenum">
              <a:rPr lang="en-US" smtClean="0"/>
              <a:t>10</a:t>
            </a:fld>
            <a:endParaRPr lang="en-US" dirty="0"/>
          </a:p>
        </p:txBody>
      </p:sp>
    </p:spTree>
    <p:extLst>
      <p:ext uri="{BB962C8B-B14F-4D97-AF65-F5344CB8AC3E}">
        <p14:creationId xmlns:p14="http://schemas.microsoft.com/office/powerpoint/2010/main" val="2511396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116792"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35" name="Date Placeholder 2">
            <a:extLst>
              <a:ext uri="{FF2B5EF4-FFF2-40B4-BE49-F238E27FC236}">
                <a16:creationId xmlns:a16="http://schemas.microsoft.com/office/drawing/2014/main" id="{C3697011-E6CC-4901-995E-295A6B2A1FB1}"/>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29" name="Date Placeholder 2">
            <a:extLst>
              <a:ext uri="{FF2B5EF4-FFF2-40B4-BE49-F238E27FC236}">
                <a16:creationId xmlns:a16="http://schemas.microsoft.com/office/drawing/2014/main" id="{84F6DC17-DADB-40C5-8E7F-38D27EF3BB1C}"/>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43" name="Date Placeholder 3">
            <a:extLst>
              <a:ext uri="{FF2B5EF4-FFF2-40B4-BE49-F238E27FC236}">
                <a16:creationId xmlns:a16="http://schemas.microsoft.com/office/drawing/2014/main" id="{4D7E30F2-3820-4445-A623-44B83424C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85272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18" name="Date Placeholder 3">
            <a:extLst>
              <a:ext uri="{FF2B5EF4-FFF2-40B4-BE49-F238E27FC236}">
                <a16:creationId xmlns:a16="http://schemas.microsoft.com/office/drawing/2014/main" id="{94B53078-6930-4337-8412-A0228A7BEF3D}"/>
              </a:ext>
            </a:extLst>
          </p:cNvPr>
          <p:cNvSpPr>
            <a:spLocks noGrp="1"/>
          </p:cNvSpPr>
          <p:nvPr>
            <p:ph type="dt" sz="half" idx="16"/>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019585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14" name="Date Placeholder 3">
            <a:extLst>
              <a:ext uri="{FF2B5EF4-FFF2-40B4-BE49-F238E27FC236}">
                <a16:creationId xmlns:a16="http://schemas.microsoft.com/office/drawing/2014/main" id="{A592DA0A-15A7-4B7C-BDC1-6C40C548BD2E}"/>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941151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80" name="Date Placeholder 3">
            <a:extLst>
              <a:ext uri="{FF2B5EF4-FFF2-40B4-BE49-F238E27FC236}">
                <a16:creationId xmlns:a16="http://schemas.microsoft.com/office/drawing/2014/main" id="{757004CA-7955-4C10-8542-83D291BFF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1704598769"/>
      </p:ext>
    </p:extLst>
  </p:cSld>
  <p:clrMapOvr>
    <a:masterClrMapping/>
  </p:clrMapOvr>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
        <p:nvSpPr>
          <p:cNvPr id="28" name="Date Placeholder 3">
            <a:extLst>
              <a:ext uri="{FF2B5EF4-FFF2-40B4-BE49-F238E27FC236}">
                <a16:creationId xmlns:a16="http://schemas.microsoft.com/office/drawing/2014/main" id="{99B42EE4-8774-49D2-8B69-8D680E8012D6}"/>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925285" cy="365125"/>
          </a:xfrm>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7" name="Picture 16" descr="Highland bridge connects the mountain">
            <a:extLst>
              <a:ext uri="{FF2B5EF4-FFF2-40B4-BE49-F238E27FC236}">
                <a16:creationId xmlns:a16="http://schemas.microsoft.com/office/drawing/2014/main" id="{09A06617-F246-4917-9E38-C01FF7BE349A}"/>
              </a:ext>
            </a:extLst>
          </p:cNvPr>
          <p:cNvPicPr>
            <a:picLocks noChangeAspect="1"/>
          </p:cNvPicPr>
          <p:nvPr userDrawn="1"/>
        </p:nvPicPr>
        <p:blipFill rotWithShape="1">
          <a:blip r:embed="rId2">
            <a:alphaModFix amt="75000"/>
          </a:blip>
          <a:srcRect l="30427" r="19522"/>
          <a:stretch/>
        </p:blipFill>
        <p:spPr>
          <a:xfrm>
            <a:off x="0" y="-3"/>
            <a:ext cx="6096000" cy="6918387"/>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522870" y="3823100"/>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522870" y="4496058"/>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2866373" y="3823969"/>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2866373" y="4496927"/>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5215035" y="38222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5215035" y="44951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768970" y="2060899"/>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7561117" y="38222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7561116" y="44951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112473" y="2061768"/>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5461135" y="20600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7807217" y="2060031"/>
            <a:ext cx="1487800" cy="1487801"/>
          </a:xfrm>
        </p:spPr>
        <p:txBody>
          <a:bodyPr/>
          <a:lstStyle>
            <a:lvl1pPr marL="0" indent="0">
              <a:buNone/>
              <a:defRPr>
                <a:solidFill>
                  <a:schemeClr val="accent3"/>
                </a:solidFill>
              </a:defRPr>
            </a:lvl1pPr>
          </a:lstStyle>
          <a:p>
            <a:pPr lvl="0"/>
            <a:r>
              <a:rPr lang="en-US"/>
              <a:t>Click to edit Master text styles</a:t>
            </a:r>
          </a:p>
        </p:txBody>
      </p: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2" name="Date Placeholder 2">
            <a:extLst>
              <a:ext uri="{FF2B5EF4-FFF2-40B4-BE49-F238E27FC236}">
                <a16:creationId xmlns:a16="http://schemas.microsoft.com/office/drawing/2014/main" id="{7E9D7FB7-F0D3-47C2-95E6-B2D047FF2350}"/>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sp>
        <p:nvSpPr>
          <p:cNvPr id="28" name="Date Placeholder 3">
            <a:extLst>
              <a:ext uri="{FF2B5EF4-FFF2-40B4-BE49-F238E27FC236}">
                <a16:creationId xmlns:a16="http://schemas.microsoft.com/office/drawing/2014/main" id="{A21C585D-982F-4820-83DB-2EC69C557448}"/>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3560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3560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0600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0600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8559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8559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26021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535210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81020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1" name="Date Placeholder 3">
            <a:extLst>
              <a:ext uri="{FF2B5EF4-FFF2-40B4-BE49-F238E27FC236}">
                <a16:creationId xmlns:a16="http://schemas.microsoft.com/office/drawing/2014/main" id="{E250C28C-FA72-4324-9DA9-3AE75077DBD1}"/>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155802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3467"/>
          <a:stretch/>
        </p:blipFill>
        <p:spPr>
          <a:xfrm>
            <a:off x="8554379" y="0"/>
            <a:ext cx="3637621"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spTree>
    <p:extLst>
      <p:ext uri="{BB962C8B-B14F-4D97-AF65-F5344CB8AC3E}">
        <p14:creationId xmlns:p14="http://schemas.microsoft.com/office/powerpoint/2010/main" val="39830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4" r:id="rId5"/>
    <p:sldLayoutId id="2147483667" r:id="rId6"/>
    <p:sldLayoutId id="2147483668" r:id="rId7"/>
    <p:sldLayoutId id="2147483669" r:id="rId8"/>
    <p:sldLayoutId id="2147483671" r:id="rId9"/>
    <p:sldLayoutId id="2147483672" r:id="rId10"/>
    <p:sldLayoutId id="2147483653" r:id="rId11"/>
    <p:sldLayoutId id="2147483663" r:id="rId12"/>
    <p:sldLayoutId id="2147483666" r:id="rId13"/>
    <p:sldLayoutId id="2147483678" r:id="rId14"/>
    <p:sldLayoutId id="2147483680" r:id="rId15"/>
    <p:sldLayoutId id="2147483679" r:id="rId16"/>
    <p:sldLayoutId id="2147483674" r:id="rId17"/>
    <p:sldLayoutId id="2147483675" r:id="rId18"/>
    <p:sldLayoutId id="2147483655" r:id="rId19"/>
    <p:sldLayoutId id="2147483676" r:id="rId20"/>
    <p:sldLayoutId id="2147483677"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microsoft.com/office/2007/relationships/hdphoto" Target="../media/hdphoto1.wdp"/><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hyperlink" Target="https://doi.org/10.1038/s41598-020-65358-6"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13" Type="http://schemas.microsoft.com/office/2007/relationships/diagramDrawing" Target="../diagrams/drawing2.xml"/><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0.svg"/><Relationship Id="rId11" Type="http://schemas.openxmlformats.org/officeDocument/2006/relationships/diagramQuickStyle" Target="../diagrams/quickStyle2.xml"/><Relationship Id="rId5" Type="http://schemas.openxmlformats.org/officeDocument/2006/relationships/image" Target="../media/image39.png"/><Relationship Id="rId10" Type="http://schemas.openxmlformats.org/officeDocument/2006/relationships/diagramLayout" Target="../diagrams/layout2.xml"/><Relationship Id="rId4" Type="http://schemas.openxmlformats.org/officeDocument/2006/relationships/image" Target="../media/image38.svg"/><Relationship Id="rId9"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Pile of rocks">
            <a:extLst>
              <a:ext uri="{FF2B5EF4-FFF2-40B4-BE49-F238E27FC236}">
                <a16:creationId xmlns:a16="http://schemas.microsoft.com/office/drawing/2014/main" id="{FF3D7885-F950-4BE1-A5AA-8F1DCB6F1015}"/>
              </a:ext>
            </a:extLst>
          </p:cNvPr>
          <p:cNvPicPr>
            <a:picLocks noChangeAspect="1"/>
          </p:cNvPicPr>
          <p:nvPr/>
        </p:nvPicPr>
        <p:blipFill rotWithShape="1">
          <a:blip r:embed="rId3"/>
          <a:srcRect r="25702"/>
          <a:stretch/>
        </p:blipFill>
        <p:spPr>
          <a:xfrm>
            <a:off x="0" y="0"/>
            <a:ext cx="7132320" cy="6858000"/>
          </a:xfrm>
          <a:prstGeom prst="rect">
            <a:avLst/>
          </a:prstGeom>
        </p:spPr>
      </p:pic>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10271790" y="5029939"/>
            <a:ext cx="1708784" cy="1156332"/>
          </a:xfrm>
        </p:spPr>
        <p:txBody>
          <a:bodyPr>
            <a:normAutofit lnSpcReduction="10000"/>
          </a:bodyPr>
          <a:lstStyle/>
          <a:p>
            <a:pPr algn="ctr"/>
            <a:r>
              <a:rPr lang="ru-RU" dirty="0"/>
              <a:t>Яковлева Ольга</a:t>
            </a:r>
          </a:p>
          <a:p>
            <a:pPr algn="ctr"/>
            <a:r>
              <a:rPr lang="ru-RU" dirty="0"/>
              <a:t>БПС</a:t>
            </a:r>
          </a:p>
        </p:txBody>
      </p:sp>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7375219" y="1405978"/>
            <a:ext cx="4663102" cy="3122072"/>
          </a:xfrm>
          <a:custGeom>
            <a:avLst/>
            <a:gdLst>
              <a:gd name="connsiteX0" fmla="*/ 0 w 4663102"/>
              <a:gd name="connsiteY0" fmla="*/ 0 h 3122072"/>
              <a:gd name="connsiteX1" fmla="*/ 4663102 w 4663102"/>
              <a:gd name="connsiteY1" fmla="*/ 0 h 3122072"/>
              <a:gd name="connsiteX2" fmla="*/ 4663102 w 4663102"/>
              <a:gd name="connsiteY2" fmla="*/ 3122072 h 3122072"/>
              <a:gd name="connsiteX3" fmla="*/ 0 w 4663102"/>
              <a:gd name="connsiteY3" fmla="*/ 3122072 h 3122072"/>
              <a:gd name="connsiteX4" fmla="*/ 0 w 4663102"/>
              <a:gd name="connsiteY4" fmla="*/ 0 h 312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3102" h="3122072" fill="none" extrusionOk="0">
                <a:moveTo>
                  <a:pt x="0" y="0"/>
                </a:moveTo>
                <a:cubicBezTo>
                  <a:pt x="909467" y="92878"/>
                  <a:pt x="2965358" y="16634"/>
                  <a:pt x="4663102" y="0"/>
                </a:cubicBezTo>
                <a:cubicBezTo>
                  <a:pt x="4712979" y="1331998"/>
                  <a:pt x="4797326" y="2249750"/>
                  <a:pt x="4663102" y="3122072"/>
                </a:cubicBezTo>
                <a:cubicBezTo>
                  <a:pt x="2848484" y="3224257"/>
                  <a:pt x="2290150" y="3215059"/>
                  <a:pt x="0" y="3122072"/>
                </a:cubicBezTo>
                <a:cubicBezTo>
                  <a:pt x="79703" y="2468548"/>
                  <a:pt x="-21279" y="1102062"/>
                  <a:pt x="0" y="0"/>
                </a:cubicBezTo>
                <a:close/>
              </a:path>
              <a:path w="4663102" h="3122072" stroke="0" extrusionOk="0">
                <a:moveTo>
                  <a:pt x="0" y="0"/>
                </a:moveTo>
                <a:cubicBezTo>
                  <a:pt x="1764778" y="-39708"/>
                  <a:pt x="3579448" y="151312"/>
                  <a:pt x="4663102" y="0"/>
                </a:cubicBezTo>
                <a:cubicBezTo>
                  <a:pt x="4528028" y="593757"/>
                  <a:pt x="4805473" y="2595757"/>
                  <a:pt x="4663102" y="3122072"/>
                </a:cubicBezTo>
                <a:cubicBezTo>
                  <a:pt x="4132761" y="3125502"/>
                  <a:pt x="1162627" y="3215325"/>
                  <a:pt x="0" y="3122072"/>
                </a:cubicBezTo>
                <a:cubicBezTo>
                  <a:pt x="62270" y="2486293"/>
                  <a:pt x="-137730" y="1033544"/>
                  <a:pt x="0" y="0"/>
                </a:cubicBezTo>
                <a:close/>
              </a:path>
            </a:pathLst>
          </a:custGeom>
          <a:ln w="19050">
            <a:noFill/>
            <a:extLst>
              <a:ext uri="{C807C97D-BFC1-408E-A445-0C87EB9F89A2}">
                <ask:lineSketchStyleProps xmlns:ask="http://schemas.microsoft.com/office/drawing/2018/sketchyshapes" sd="19873875">
                  <ask:type>
                    <ask:lineSketchCurved/>
                  </ask:type>
                </ask:lineSketchStyleProps>
              </a:ext>
            </a:extLst>
          </a:ln>
        </p:spPr>
        <p:txBody>
          <a:bodyPr anchor="b">
            <a:noAutofit/>
          </a:bodyPr>
          <a:lstStyle/>
          <a:p>
            <a:pPr algn="ctr"/>
            <a:r>
              <a:rPr lang="ru-RU" sz="2800" dirty="0">
                <a:latin typeface="Georgia" panose="02040502050405020303" pitchFamily="18" charset="0"/>
              </a:rPr>
              <a:t>Измерение черт личности Большой Пятёрки с использованием реалистичных и неподвижных изображений лиц</a:t>
            </a:r>
            <a:br>
              <a:rPr lang="ru-RU" sz="2800" dirty="0">
                <a:latin typeface="Georgia" panose="02040502050405020303" pitchFamily="18" charset="0"/>
              </a:rPr>
            </a:br>
            <a:br>
              <a:rPr lang="ru-RU" sz="2800" dirty="0">
                <a:latin typeface="Georgia" panose="02040502050405020303" pitchFamily="18" charset="0"/>
              </a:rPr>
            </a:br>
            <a:r>
              <a:rPr lang="en-US" sz="2000" dirty="0">
                <a:latin typeface="Georgia" panose="02040502050405020303" pitchFamily="18" charset="0"/>
              </a:rPr>
              <a:t>Assessing the Big Five personality traits using real-life static facial images</a:t>
            </a:r>
            <a:endParaRPr lang="en-US" sz="2000" dirty="0">
              <a:latin typeface="Sitka Heading" panose="02000505000000020004" pitchFamily="2" charset="0"/>
            </a:endParaRPr>
          </a:p>
        </p:txBody>
      </p:sp>
      <p:sp>
        <p:nvSpPr>
          <p:cNvPr id="77" name="Slide Number Placeholder 5">
            <a:extLst>
              <a:ext uri="{FF2B5EF4-FFF2-40B4-BE49-F238E27FC236}">
                <a16:creationId xmlns:a16="http://schemas.microsoft.com/office/drawing/2014/main" id="{D3F095EC-4370-8F9D-E9AB-0F7568AF3850}"/>
              </a:ext>
            </a:extLst>
          </p:cNvPr>
          <p:cNvSpPr>
            <a:spLocks noGrp="1"/>
          </p:cNvSpPr>
          <p:nvPr>
            <p:ph type="sldNum" sz="quarter" idx="4294967295"/>
          </p:nvPr>
        </p:nvSpPr>
        <p:spPr>
          <a:xfrm>
            <a:off x="10874375" y="6356350"/>
            <a:ext cx="1317625" cy="365125"/>
          </a:xfrm>
        </p:spPr>
        <p:txBody>
          <a:bodyPr/>
          <a:lstStyle/>
          <a:p>
            <a:pPr>
              <a:spcAft>
                <a:spcPts val="600"/>
              </a:spcAft>
            </a:pPr>
            <a:fld id="{B5CEABB6-07DC-46E8-9B57-56EC44A396E5}" type="slidenum">
              <a:rPr lang="en-US" smtClean="0"/>
              <a:pPr>
                <a:spcAft>
                  <a:spcPts val="600"/>
                </a:spcAft>
              </a:pPr>
              <a:t>1</a:t>
            </a:fld>
            <a:endParaRPr lang="en-US"/>
          </a:p>
        </p:txBody>
      </p:sp>
      <p:pic>
        <p:nvPicPr>
          <p:cNvPr id="33" name="Picture 2" descr="AI Software Development Services - Machine Learning Development Company  Gurgaon, USA, Norway, Germany">
            <a:extLst>
              <a:ext uri="{FF2B5EF4-FFF2-40B4-BE49-F238E27FC236}">
                <a16:creationId xmlns:a16="http://schemas.microsoft.com/office/drawing/2014/main" id="{50592163-EC5E-4CDF-9BDA-03C9382BA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5" y="610176"/>
            <a:ext cx="7150845" cy="492768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30">
            <a:extLst>
              <a:ext uri="{FF2B5EF4-FFF2-40B4-BE49-F238E27FC236}">
                <a16:creationId xmlns:a16="http://schemas.microsoft.com/office/drawing/2014/main" id="{2AA5CFA6-DFAB-4166-9748-6F0CAB135BE6}"/>
              </a:ext>
            </a:extLst>
          </p:cNvPr>
          <p:cNvSpPr>
            <a:spLocks noGrp="1"/>
          </p:cNvSpPr>
          <p:nvPr>
            <p:ph type="body" sz="quarter" idx="14"/>
          </p:nvPr>
        </p:nvSpPr>
        <p:spPr>
          <a:xfrm>
            <a:off x="5638355" y="0"/>
            <a:ext cx="1993392" cy="1993392"/>
          </a:xfrm>
        </p:spPr>
        <p:txBody>
          <a:bodyPr>
            <a:normAutofit/>
          </a:bodyPr>
          <a:lstStyle/>
          <a:p>
            <a:r>
              <a:rPr lang="en-US" dirty="0"/>
              <a:t>Assessing the Big Five personality traits using real-life static facial images</a:t>
            </a:r>
          </a:p>
        </p:txBody>
      </p:sp>
      <p:sp>
        <p:nvSpPr>
          <p:cNvPr id="13" name="Rectangle: Rounded Corners 12">
            <a:extLst>
              <a:ext uri="{FF2B5EF4-FFF2-40B4-BE49-F238E27FC236}">
                <a16:creationId xmlns:a16="http://schemas.microsoft.com/office/drawing/2014/main" id="{7A182DBE-4CB2-49A5-817B-51FCF5870C07}"/>
              </a:ext>
            </a:extLst>
          </p:cNvPr>
          <p:cNvSpPr/>
          <p:nvPr/>
        </p:nvSpPr>
        <p:spPr>
          <a:xfrm>
            <a:off x="7305472" y="848717"/>
            <a:ext cx="4732849" cy="4020962"/>
          </a:xfrm>
          <a:custGeom>
            <a:avLst/>
            <a:gdLst>
              <a:gd name="connsiteX0" fmla="*/ 0 w 4732849"/>
              <a:gd name="connsiteY0" fmla="*/ 670174 h 4020962"/>
              <a:gd name="connsiteX1" fmla="*/ 670174 w 4732849"/>
              <a:gd name="connsiteY1" fmla="*/ 0 h 4020962"/>
              <a:gd name="connsiteX2" fmla="*/ 4062675 w 4732849"/>
              <a:gd name="connsiteY2" fmla="*/ 0 h 4020962"/>
              <a:gd name="connsiteX3" fmla="*/ 4732849 w 4732849"/>
              <a:gd name="connsiteY3" fmla="*/ 670174 h 4020962"/>
              <a:gd name="connsiteX4" fmla="*/ 4732849 w 4732849"/>
              <a:gd name="connsiteY4" fmla="*/ 3350788 h 4020962"/>
              <a:gd name="connsiteX5" fmla="*/ 4062675 w 4732849"/>
              <a:gd name="connsiteY5" fmla="*/ 4020962 h 4020962"/>
              <a:gd name="connsiteX6" fmla="*/ 670174 w 4732849"/>
              <a:gd name="connsiteY6" fmla="*/ 4020962 h 4020962"/>
              <a:gd name="connsiteX7" fmla="*/ 0 w 4732849"/>
              <a:gd name="connsiteY7" fmla="*/ 3350788 h 4020962"/>
              <a:gd name="connsiteX8" fmla="*/ 0 w 4732849"/>
              <a:gd name="connsiteY8" fmla="*/ 670174 h 402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32849" h="4020962" extrusionOk="0">
                <a:moveTo>
                  <a:pt x="0" y="670174"/>
                </a:moveTo>
                <a:cubicBezTo>
                  <a:pt x="19720" y="300213"/>
                  <a:pt x="305621" y="13425"/>
                  <a:pt x="670174" y="0"/>
                </a:cubicBezTo>
                <a:cubicBezTo>
                  <a:pt x="1957587" y="-50714"/>
                  <a:pt x="2392976" y="17881"/>
                  <a:pt x="4062675" y="0"/>
                </a:cubicBezTo>
                <a:cubicBezTo>
                  <a:pt x="4433612" y="-27215"/>
                  <a:pt x="4733327" y="342699"/>
                  <a:pt x="4732849" y="670174"/>
                </a:cubicBezTo>
                <a:cubicBezTo>
                  <a:pt x="4629480" y="944914"/>
                  <a:pt x="4599483" y="2454177"/>
                  <a:pt x="4732849" y="3350788"/>
                </a:cubicBezTo>
                <a:cubicBezTo>
                  <a:pt x="4763632" y="3676540"/>
                  <a:pt x="4413919" y="4037938"/>
                  <a:pt x="4062675" y="4020962"/>
                </a:cubicBezTo>
                <a:cubicBezTo>
                  <a:pt x="2875039" y="3854104"/>
                  <a:pt x="1475546" y="3897887"/>
                  <a:pt x="670174" y="4020962"/>
                </a:cubicBezTo>
                <a:cubicBezTo>
                  <a:pt x="312290" y="4053223"/>
                  <a:pt x="-31996" y="3762907"/>
                  <a:pt x="0" y="3350788"/>
                </a:cubicBezTo>
                <a:cubicBezTo>
                  <a:pt x="101764" y="2577658"/>
                  <a:pt x="-79515" y="1945723"/>
                  <a:pt x="0" y="670174"/>
                </a:cubicBezTo>
                <a:close/>
              </a:path>
            </a:pathLst>
          </a:custGeom>
          <a:noFill/>
          <a:ln w="28575">
            <a:solidFill>
              <a:schemeClr val="tx2">
                <a:lumMod val="40000"/>
                <a:lumOff val="60000"/>
              </a:schemeClr>
            </a:solidFill>
            <a:extLst>
              <a:ext uri="{C807C97D-BFC1-408E-A445-0C87EB9F89A2}">
                <ask:lineSketchStyleProps xmlns:ask="http://schemas.microsoft.com/office/drawing/2018/sketchyshapes" sd="60191859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ate Placeholder 63">
            <a:extLst>
              <a:ext uri="{FF2B5EF4-FFF2-40B4-BE49-F238E27FC236}">
                <a16:creationId xmlns:a16="http://schemas.microsoft.com/office/drawing/2014/main" id="{0E822AB0-2A61-445E-BAB8-5CCF80F04A80}"/>
              </a:ext>
            </a:extLst>
          </p:cNvPr>
          <p:cNvSpPr txBox="1">
            <a:spLocks/>
          </p:cNvSpPr>
          <p:nvPr/>
        </p:nvSpPr>
        <p:spPr>
          <a:xfrm>
            <a:off x="7631747" y="65067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900" dirty="0">
                <a:solidFill>
                  <a:schemeClr val="accent3">
                    <a:lumMod val="60000"/>
                    <a:lumOff val="40000"/>
                  </a:schemeClr>
                </a:solidFill>
              </a:rPr>
              <a:t>18</a:t>
            </a:r>
            <a:r>
              <a:rPr lang="en-US" sz="900" dirty="0">
                <a:solidFill>
                  <a:schemeClr val="accent3">
                    <a:lumMod val="60000"/>
                    <a:lumOff val="40000"/>
                  </a:schemeClr>
                </a:solidFill>
              </a:rPr>
              <a:t>/</a:t>
            </a:r>
            <a:r>
              <a:rPr lang="ru-RU" sz="900" dirty="0">
                <a:solidFill>
                  <a:schemeClr val="accent3">
                    <a:lumMod val="60000"/>
                    <a:lumOff val="40000"/>
                  </a:schemeClr>
                </a:solidFill>
              </a:rPr>
              <a:t>03</a:t>
            </a:r>
            <a:r>
              <a:rPr lang="en-US" sz="900" dirty="0">
                <a:solidFill>
                  <a:schemeClr val="accent3">
                    <a:lumMod val="60000"/>
                    <a:lumOff val="40000"/>
                  </a:schemeClr>
                </a:solidFill>
              </a:rPr>
              <a:t>/20</a:t>
            </a:r>
            <a:r>
              <a:rPr lang="ru-RU" sz="900" dirty="0">
                <a:solidFill>
                  <a:schemeClr val="accent3">
                    <a:lumMod val="60000"/>
                    <a:lumOff val="40000"/>
                  </a:schemeClr>
                </a:solidFill>
              </a:rPr>
              <a:t>22</a:t>
            </a:r>
            <a:endParaRPr lang="en-US" sz="900" dirty="0">
              <a:solidFill>
                <a:schemeClr val="accent3">
                  <a:lumMod val="60000"/>
                  <a:lumOff val="40000"/>
                </a:schemeClr>
              </a:solidFill>
            </a:endParaRPr>
          </a:p>
        </p:txBody>
      </p:sp>
      <p:cxnSp>
        <p:nvCxnSpPr>
          <p:cNvPr id="38" name="Straight Connector 37">
            <a:extLst>
              <a:ext uri="{FF2B5EF4-FFF2-40B4-BE49-F238E27FC236}">
                <a16:creationId xmlns:a16="http://schemas.microsoft.com/office/drawing/2014/main" id="{38DC232C-0CC7-4DF1-9231-7F124ACB8842}"/>
              </a:ext>
            </a:extLst>
          </p:cNvPr>
          <p:cNvCxnSpPr>
            <a:cxnSpLocks/>
          </p:cNvCxnSpPr>
          <p:nvPr/>
        </p:nvCxnSpPr>
        <p:spPr>
          <a:xfrm>
            <a:off x="9128957" y="3738247"/>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442927" y="-253711"/>
            <a:ext cx="7191346" cy="1514476"/>
          </a:xfrm>
        </p:spPr>
        <p:txBody>
          <a:bodyPr/>
          <a:lstStyle/>
          <a:p>
            <a:r>
              <a:rPr lang="ru-RU" dirty="0"/>
              <a:t>Обсуждение результатов</a:t>
            </a:r>
            <a:endParaRPr lang="en-US" dirty="0"/>
          </a:p>
        </p:txBody>
      </p:sp>
      <p:sp>
        <p:nvSpPr>
          <p:cNvPr id="33" name="Text Placeholder 32">
            <a:extLst>
              <a:ext uri="{FF2B5EF4-FFF2-40B4-BE49-F238E27FC236}">
                <a16:creationId xmlns:a16="http://schemas.microsoft.com/office/drawing/2014/main" id="{DE716E2A-DCFA-4839-B1DB-933E83409770}"/>
              </a:ext>
            </a:extLst>
          </p:cNvPr>
          <p:cNvSpPr>
            <a:spLocks noGrp="1"/>
          </p:cNvSpPr>
          <p:nvPr>
            <p:ph type="body" sz="quarter" idx="20"/>
          </p:nvPr>
        </p:nvSpPr>
        <p:spPr>
          <a:xfrm>
            <a:off x="7896738" y="669412"/>
            <a:ext cx="4022735" cy="712731"/>
          </a:xfrm>
        </p:spPr>
        <p:txBody>
          <a:bodyPr>
            <a:noAutofit/>
          </a:bodyPr>
          <a:lstStyle/>
          <a:p>
            <a:r>
              <a:rPr lang="ru-RU" sz="2400" dirty="0">
                <a:solidFill>
                  <a:schemeClr val="accent3">
                    <a:lumMod val="20000"/>
                    <a:lumOff val="80000"/>
                  </a:schemeClr>
                </a:solidFill>
                <a:ea typeface="+mj-ea"/>
                <a:cs typeface="+mj-cs"/>
              </a:rPr>
              <a:t>Направления будущих исследований</a:t>
            </a:r>
            <a:endParaRPr lang="en-US" sz="2400" dirty="0">
              <a:solidFill>
                <a:schemeClr val="accent3">
                  <a:lumMod val="20000"/>
                  <a:lumOff val="80000"/>
                </a:schemeClr>
              </a:solidFill>
              <a:ea typeface="+mj-ea"/>
              <a:cs typeface="+mj-cs"/>
            </a:endParaRPr>
          </a:p>
        </p:txBody>
      </p:sp>
      <p:sp>
        <p:nvSpPr>
          <p:cNvPr id="18" name="Content Placeholder 17">
            <a:extLst>
              <a:ext uri="{FF2B5EF4-FFF2-40B4-BE49-F238E27FC236}">
                <a16:creationId xmlns:a16="http://schemas.microsoft.com/office/drawing/2014/main" id="{FB51C25D-BFAD-4131-954F-00030987D004}"/>
              </a:ext>
            </a:extLst>
          </p:cNvPr>
          <p:cNvSpPr>
            <a:spLocks noGrp="1"/>
          </p:cNvSpPr>
          <p:nvPr>
            <p:ph idx="14"/>
          </p:nvPr>
        </p:nvSpPr>
        <p:spPr>
          <a:xfrm>
            <a:off x="7896738" y="1740639"/>
            <a:ext cx="3902664" cy="4121339"/>
          </a:xfrm>
        </p:spPr>
        <p:txBody>
          <a:bodyPr>
            <a:noAutofit/>
          </a:bodyPr>
          <a:lstStyle/>
          <a:p>
            <a:pPr marL="285750" indent="-285750" algn="l">
              <a:buFont typeface="Courier New" panose="02070309020205020404" pitchFamily="49" charset="0"/>
              <a:buChar char="o"/>
            </a:pPr>
            <a:r>
              <a:rPr lang="ru-RU" sz="2000" noProof="1">
                <a:solidFill>
                  <a:schemeClr val="accent2">
                    <a:lumMod val="20000"/>
                    <a:lumOff val="80000"/>
                  </a:schemeClr>
                </a:solidFill>
              </a:rPr>
              <a:t>Как можно объяснить значимость добросовестности и открытости опыту с эволюционной точки зрения?</a:t>
            </a:r>
          </a:p>
          <a:p>
            <a:pPr marL="285750" indent="-285750" algn="l">
              <a:buFont typeface="Courier New" panose="02070309020205020404" pitchFamily="49" charset="0"/>
              <a:buChar char="o"/>
            </a:pPr>
            <a:r>
              <a:rPr lang="ru-RU" sz="2000" noProof="1">
                <a:solidFill>
                  <a:schemeClr val="accent2">
                    <a:lumMod val="20000"/>
                    <a:lumOff val="80000"/>
                  </a:schemeClr>
                </a:solidFill>
              </a:rPr>
              <a:t>Как  могут быть предсказаны экстраверсия и невротизм?</a:t>
            </a:r>
          </a:p>
          <a:p>
            <a:pPr marL="285750" indent="-285750" algn="l">
              <a:buFont typeface="Courier New" panose="02070309020205020404" pitchFamily="49" charset="0"/>
              <a:buChar char="o"/>
            </a:pPr>
            <a:r>
              <a:rPr lang="ru-RU" sz="2000" noProof="1">
                <a:solidFill>
                  <a:schemeClr val="accent2">
                    <a:lumMod val="20000"/>
                    <a:lumOff val="80000"/>
                  </a:schemeClr>
                </a:solidFill>
              </a:rPr>
              <a:t>Как можно персонализировать общение между человеком и компьютером при помощи распознавания черт личности пользователя?</a:t>
            </a:r>
          </a:p>
          <a:p>
            <a:pPr marL="285750" indent="-285750" algn="l">
              <a:buFont typeface="Courier New" panose="02070309020205020404" pitchFamily="49" charset="0"/>
              <a:buChar char="o"/>
            </a:pPr>
            <a:r>
              <a:rPr lang="ru-RU" sz="2000" noProof="1">
                <a:solidFill>
                  <a:schemeClr val="accent2">
                    <a:lumMod val="20000"/>
                    <a:lumOff val="80000"/>
                  </a:schemeClr>
                </a:solidFill>
              </a:rPr>
              <a:t>Можно ли применить данную технологию для распознавания лиц в условиях ограниченного времени?</a:t>
            </a:r>
            <a:endParaRPr lang="en-ZA" sz="2000" noProof="1">
              <a:solidFill>
                <a:schemeClr val="accent2">
                  <a:lumMod val="20000"/>
                  <a:lumOff val="80000"/>
                </a:schemeClr>
              </a:solidFill>
            </a:endParaRPr>
          </a:p>
        </p:txBody>
      </p:sp>
      <p:sp>
        <p:nvSpPr>
          <p:cNvPr id="54" name="Date Placeholder 53">
            <a:extLst>
              <a:ext uri="{FF2B5EF4-FFF2-40B4-BE49-F238E27FC236}">
                <a16:creationId xmlns:a16="http://schemas.microsoft.com/office/drawing/2014/main" id="{F0BD5959-32BD-489C-95FA-F69A6C998D49}"/>
              </a:ext>
            </a:extLst>
          </p:cNvPr>
          <p:cNvSpPr>
            <a:spLocks noGrp="1"/>
          </p:cNvSpPr>
          <p:nvPr>
            <p:ph type="dt" sz="half" idx="10"/>
          </p:nvPr>
        </p:nvSpPr>
        <p:spPr>
          <a:xfrm>
            <a:off x="838200" y="6356350"/>
            <a:ext cx="2743200" cy="365125"/>
          </a:xfrm>
        </p:spPr>
        <p:txBody>
          <a:bodyPr/>
          <a:lstStyle/>
          <a:p>
            <a:r>
              <a:rPr lang="ru-RU" dirty="0"/>
              <a:t>18</a:t>
            </a:r>
            <a:r>
              <a:rPr lang="en-US" dirty="0"/>
              <a:t>/</a:t>
            </a:r>
            <a:r>
              <a:rPr lang="ru-RU" dirty="0"/>
              <a:t>03</a:t>
            </a:r>
            <a:r>
              <a:rPr lang="en-US" dirty="0"/>
              <a:t>/20</a:t>
            </a:r>
            <a:r>
              <a:rPr lang="ru-RU" dirty="0"/>
              <a:t>22</a:t>
            </a:r>
            <a:endParaRPr lang="en-US" dirty="0"/>
          </a:p>
        </p:txBody>
      </p:sp>
      <p:sp>
        <p:nvSpPr>
          <p:cNvPr id="56" name="Slide Number Placeholder 55">
            <a:extLst>
              <a:ext uri="{FF2B5EF4-FFF2-40B4-BE49-F238E27FC236}">
                <a16:creationId xmlns:a16="http://schemas.microsoft.com/office/drawing/2014/main" id="{3BAEF036-3E79-4566-A2B2-4137AD58F1C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29" name="Text Placeholder 4">
            <a:extLst>
              <a:ext uri="{FF2B5EF4-FFF2-40B4-BE49-F238E27FC236}">
                <a16:creationId xmlns:a16="http://schemas.microsoft.com/office/drawing/2014/main" id="{CD857151-F39C-41D6-8C81-1CF3027DFCAB}"/>
              </a:ext>
            </a:extLst>
          </p:cNvPr>
          <p:cNvSpPr txBox="1">
            <a:spLocks/>
          </p:cNvSpPr>
          <p:nvPr/>
        </p:nvSpPr>
        <p:spPr>
          <a:xfrm>
            <a:off x="442927" y="1740639"/>
            <a:ext cx="6590919" cy="4738690"/>
          </a:xfrm>
          <a:prstGeom prst="rect">
            <a:avLst/>
          </a:prstGeom>
        </p:spPr>
        <p:txBody>
          <a:bodyPr vert="horz" lIns="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Wingdings" panose="05000000000000000000" pitchFamily="2" charset="2"/>
              <a:buChar char="ü"/>
            </a:pPr>
            <a:r>
              <a:rPr lang="ru-RU" sz="2000" b="0" dirty="0">
                <a:solidFill>
                  <a:schemeClr val="accent3"/>
                </a:solidFill>
              </a:rPr>
              <a:t>Связь между личностными характеристиками Большой Пятёрки и чертами лица</a:t>
            </a:r>
          </a:p>
          <a:p>
            <a:pPr marL="342900" indent="-342900" algn="l">
              <a:buFont typeface="Wingdings" panose="05000000000000000000" pitchFamily="2" charset="2"/>
              <a:buChar char="ü"/>
            </a:pPr>
            <a:r>
              <a:rPr lang="ru-RU" sz="2000" b="0" dirty="0">
                <a:solidFill>
                  <a:schemeClr val="accent3"/>
                </a:solidFill>
              </a:rPr>
              <a:t>Факторы Большой Пятёрки могут быть изучены при помощи машинного обучения</a:t>
            </a:r>
          </a:p>
          <a:p>
            <a:pPr marL="1028700" lvl="1" indent="-342900">
              <a:buFont typeface="Courier New" panose="02070309020205020404" pitchFamily="49" charset="0"/>
              <a:buChar char="o"/>
            </a:pPr>
            <a:r>
              <a:rPr lang="ru-RU" sz="2000" b="0" dirty="0">
                <a:solidFill>
                  <a:schemeClr val="accent3"/>
                </a:solidFill>
              </a:rPr>
              <a:t>С использованием снимков непрофессионального качества</a:t>
            </a:r>
          </a:p>
          <a:p>
            <a:pPr marL="342900" indent="-342900" algn="l">
              <a:buFont typeface="Wingdings" panose="05000000000000000000" pitchFamily="2" charset="2"/>
              <a:buChar char="ü"/>
            </a:pPr>
            <a:r>
              <a:rPr lang="ru-RU" sz="2000" b="0" dirty="0">
                <a:solidFill>
                  <a:schemeClr val="accent3"/>
                </a:solidFill>
              </a:rPr>
              <a:t>Добросовестность и открытость наиболее предсказуемы</a:t>
            </a:r>
          </a:p>
          <a:p>
            <a:pPr marL="342900" indent="-342900" algn="l">
              <a:buFont typeface="Wingdings" panose="05000000000000000000" pitchFamily="2" charset="2"/>
              <a:buChar char="ü"/>
            </a:pPr>
            <a:r>
              <a:rPr lang="ru-RU" sz="2000" b="0" dirty="0">
                <a:solidFill>
                  <a:schemeClr val="accent3"/>
                </a:solidFill>
              </a:rPr>
              <a:t>Открытость к опыту имеет значимость</a:t>
            </a:r>
          </a:p>
          <a:p>
            <a:pPr marL="342900" indent="-342900" algn="l">
              <a:buFont typeface="Wingdings" panose="05000000000000000000" pitchFamily="2" charset="2"/>
              <a:buChar char="ü"/>
            </a:pPr>
            <a:r>
              <a:rPr lang="ru-RU" sz="2000" b="0" dirty="0">
                <a:solidFill>
                  <a:schemeClr val="accent3"/>
                </a:solidFill>
              </a:rPr>
              <a:t>Личностные черты сильнее узнаваемы по женским лицам</a:t>
            </a:r>
          </a:p>
          <a:p>
            <a:pPr marL="342900" indent="-342900" algn="l">
              <a:buFont typeface="Wingdings" panose="05000000000000000000" pitchFamily="2" charset="2"/>
              <a:buChar char="ü"/>
            </a:pPr>
            <a:r>
              <a:rPr lang="ru-RU" sz="2000" b="0" dirty="0">
                <a:solidFill>
                  <a:schemeClr val="accent3"/>
                </a:solidFill>
              </a:rPr>
              <a:t>Поддержка биологической теории Единого Фактора Личности</a:t>
            </a:r>
          </a:p>
        </p:txBody>
      </p:sp>
      <p:sp>
        <p:nvSpPr>
          <p:cNvPr id="30" name="Footer Placeholder 69">
            <a:extLst>
              <a:ext uri="{FF2B5EF4-FFF2-40B4-BE49-F238E27FC236}">
                <a16:creationId xmlns:a16="http://schemas.microsoft.com/office/drawing/2014/main" id="{FF894EFC-2894-47D5-885A-2E9569944790}"/>
              </a:ext>
            </a:extLst>
          </p:cNvPr>
          <p:cNvSpPr>
            <a:spLocks noGrp="1"/>
          </p:cNvSpPr>
          <p:nvPr>
            <p:ph type="ftr" sz="quarter" idx="11"/>
          </p:nvPr>
        </p:nvSpPr>
        <p:spPr>
          <a:xfrm>
            <a:off x="2958405" y="6365688"/>
            <a:ext cx="4114800" cy="365125"/>
          </a:xfrm>
        </p:spPr>
        <p:txBody>
          <a:bodyPr/>
          <a:lstStyle/>
          <a:p>
            <a:r>
              <a:rPr lang="ru-RU" dirty="0"/>
              <a:t>Измерение черт личности Большой Пятёрки с использованием реалистичных неподвижных изображений лиц</a:t>
            </a:r>
          </a:p>
        </p:txBody>
      </p:sp>
      <p:cxnSp>
        <p:nvCxnSpPr>
          <p:cNvPr id="31" name="Straight Connector 30">
            <a:extLst>
              <a:ext uri="{FF2B5EF4-FFF2-40B4-BE49-F238E27FC236}">
                <a16:creationId xmlns:a16="http://schemas.microsoft.com/office/drawing/2014/main" id="{8A250AE3-EA20-41A8-9C36-64ED3642F5FF}"/>
              </a:ext>
            </a:extLst>
          </p:cNvPr>
          <p:cNvCxnSpPr>
            <a:cxnSpLocks/>
          </p:cNvCxnSpPr>
          <p:nvPr/>
        </p:nvCxnSpPr>
        <p:spPr>
          <a:xfrm>
            <a:off x="2958405" y="1491321"/>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826A62E-2F47-43E4-93E2-7395BCBB1D13}"/>
              </a:ext>
            </a:extLst>
          </p:cNvPr>
          <p:cNvCxnSpPr>
            <a:cxnSpLocks/>
          </p:cNvCxnSpPr>
          <p:nvPr/>
        </p:nvCxnSpPr>
        <p:spPr>
          <a:xfrm>
            <a:off x="9253474" y="1491321"/>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9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Pile of rocks">
            <a:extLst>
              <a:ext uri="{FF2B5EF4-FFF2-40B4-BE49-F238E27FC236}">
                <a16:creationId xmlns:a16="http://schemas.microsoft.com/office/drawing/2014/main" id="{F837619E-3F5F-47F2-94FE-4382A7111CA2}"/>
              </a:ext>
            </a:extLst>
          </p:cNvPr>
          <p:cNvPicPr>
            <a:picLocks noChangeAspect="1"/>
          </p:cNvPicPr>
          <p:nvPr/>
        </p:nvPicPr>
        <p:blipFill rotWithShape="1">
          <a:blip r:embed="rId3">
            <a:alphaModFix amt="75000"/>
          </a:blip>
          <a:srcRect r="25702"/>
          <a:stretch/>
        </p:blipFill>
        <p:spPr>
          <a:xfrm>
            <a:off x="4135173" y="0"/>
            <a:ext cx="8056827" cy="6858000"/>
          </a:xfrm>
          <a:prstGeom prst="rect">
            <a:avLst/>
          </a:prstGeom>
        </p:spPr>
      </p:pic>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292237" y="1554162"/>
            <a:ext cx="3700631" cy="1874837"/>
          </a:xfrm>
        </p:spPr>
        <p:txBody>
          <a:bodyPr>
            <a:normAutofit/>
          </a:bodyPr>
          <a:lstStyle/>
          <a:p>
            <a:r>
              <a:rPr lang="ru-RU" sz="5400" dirty="0"/>
              <a:t>Спасибо за внимание!</a:t>
            </a:r>
            <a:endParaRPr lang="en-US" sz="5400" dirty="0"/>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1288161" y="4005123"/>
            <a:ext cx="1708784" cy="1156332"/>
          </a:xfrm>
        </p:spPr>
        <p:txBody>
          <a:bodyPr>
            <a:noAutofit/>
          </a:bodyPr>
          <a:lstStyle/>
          <a:p>
            <a:r>
              <a:rPr lang="ru-RU" dirty="0"/>
              <a:t>Яковлева Ольга</a:t>
            </a:r>
          </a:p>
          <a:p>
            <a:r>
              <a:rPr lang="ru-RU" dirty="0"/>
              <a:t>БПС</a:t>
            </a:r>
            <a:endParaRPr lang="en-US" dirty="0"/>
          </a:p>
        </p:txBody>
      </p:sp>
      <p:sp>
        <p:nvSpPr>
          <p:cNvPr id="16" name="Text Placeholder 15">
            <a:extLst>
              <a:ext uri="{FF2B5EF4-FFF2-40B4-BE49-F238E27FC236}">
                <a16:creationId xmlns:a16="http://schemas.microsoft.com/office/drawing/2014/main" id="{513FE871-0072-4E75-B1B8-B4BCF7C6DEAC}"/>
              </a:ext>
            </a:extLst>
          </p:cNvPr>
          <p:cNvSpPr>
            <a:spLocks noGrp="1"/>
          </p:cNvSpPr>
          <p:nvPr>
            <p:ph type="body" sz="quarter" idx="14"/>
          </p:nvPr>
        </p:nvSpPr>
        <p:spPr>
          <a:xfrm>
            <a:off x="1003553" y="3586593"/>
            <a:ext cx="1993392" cy="1993392"/>
          </a:xfrm>
        </p:spPr>
        <p:txBody>
          <a:bodyPr/>
          <a:lstStyle/>
          <a:p>
            <a:r>
              <a:rPr lang="ru-RU" dirty="0"/>
              <a:t>Измерение черт личности Большой Пятёрки с использованием реалистичных неподвижных изображений лиц</a:t>
            </a:r>
          </a:p>
        </p:txBody>
      </p:sp>
      <p:pic>
        <p:nvPicPr>
          <p:cNvPr id="5124" name="Picture 4" descr="EURIX develops Machine Learning models – EURIX">
            <a:extLst>
              <a:ext uri="{FF2B5EF4-FFF2-40B4-BE49-F238E27FC236}">
                <a16:creationId xmlns:a16="http://schemas.microsoft.com/office/drawing/2014/main" id="{3589E037-EEE9-4B11-8FCA-6565A669E2C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 contrast="7000"/>
                    </a14:imgEffect>
                  </a14:imgLayer>
                </a14:imgProps>
              </a:ext>
              <a:ext uri="{28A0092B-C50C-407E-A947-70E740481C1C}">
                <a14:useLocalDpi xmlns:a14="http://schemas.microsoft.com/office/drawing/2010/main" val="0"/>
              </a:ext>
            </a:extLst>
          </a:blip>
          <a:srcRect/>
          <a:stretch>
            <a:fillRect/>
          </a:stretch>
        </p:blipFill>
        <p:spPr bwMode="auto">
          <a:xfrm>
            <a:off x="4135172" y="964042"/>
            <a:ext cx="8056827" cy="49299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B25FB56-AAA5-4580-A389-6EFD797C17AA}"/>
              </a:ext>
            </a:extLst>
          </p:cNvPr>
          <p:cNvSpPr txBox="1"/>
          <p:nvPr/>
        </p:nvSpPr>
        <p:spPr>
          <a:xfrm>
            <a:off x="1733955" y="6546715"/>
            <a:ext cx="804965" cy="230832"/>
          </a:xfrm>
          <a:prstGeom prst="rect">
            <a:avLst/>
          </a:prstGeom>
          <a:noFill/>
        </p:spPr>
        <p:txBody>
          <a:bodyPr wrap="square">
            <a:spAutoFit/>
          </a:bodyPr>
          <a:lstStyle/>
          <a:p>
            <a:r>
              <a:rPr lang="en-US" sz="900" dirty="0">
                <a:solidFill>
                  <a:schemeClr val="accent3">
                    <a:lumMod val="60000"/>
                    <a:lumOff val="40000"/>
                  </a:schemeClr>
                </a:solidFill>
              </a:rPr>
              <a:t>18/03/2022</a:t>
            </a:r>
          </a:p>
        </p:txBody>
      </p:sp>
    </p:spTree>
    <p:extLst>
      <p:ext uri="{BB962C8B-B14F-4D97-AF65-F5344CB8AC3E}">
        <p14:creationId xmlns:p14="http://schemas.microsoft.com/office/powerpoint/2010/main" val="243649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3E10422-407B-4E54-97BA-683C3FAC5ACA}"/>
              </a:ext>
            </a:extLst>
          </p:cNvPr>
          <p:cNvSpPr>
            <a:spLocks noGrp="1"/>
          </p:cNvSpPr>
          <p:nvPr>
            <p:ph type="title"/>
          </p:nvPr>
        </p:nvSpPr>
        <p:spPr/>
        <p:txBody>
          <a:bodyPr/>
          <a:lstStyle/>
          <a:p>
            <a:r>
              <a:rPr lang="ru-RU" dirty="0"/>
              <a:t>Литература</a:t>
            </a:r>
            <a:endParaRPr lang="en-US" dirty="0"/>
          </a:p>
        </p:txBody>
      </p:sp>
      <p:sp>
        <p:nvSpPr>
          <p:cNvPr id="16" name="TextBox 15">
            <a:extLst>
              <a:ext uri="{FF2B5EF4-FFF2-40B4-BE49-F238E27FC236}">
                <a16:creationId xmlns:a16="http://schemas.microsoft.com/office/drawing/2014/main" id="{D2840CCC-3BD5-4D75-866C-C1B5348292E8}"/>
              </a:ext>
            </a:extLst>
          </p:cNvPr>
          <p:cNvSpPr txBox="1"/>
          <p:nvPr/>
        </p:nvSpPr>
        <p:spPr>
          <a:xfrm>
            <a:off x="838200" y="1457236"/>
            <a:ext cx="10669621" cy="923330"/>
          </a:xfrm>
          <a:prstGeom prst="rect">
            <a:avLst/>
          </a:prstGeom>
          <a:noFill/>
        </p:spPr>
        <p:txBody>
          <a:bodyPr wrap="square">
            <a:spAutoFit/>
          </a:bodyPr>
          <a:lstStyle/>
          <a:p>
            <a:r>
              <a:rPr lang="en-US" dirty="0" err="1">
                <a:effectLst/>
              </a:rPr>
              <a:t>Kachur</a:t>
            </a:r>
            <a:r>
              <a:rPr lang="en-US" dirty="0">
                <a:effectLst/>
              </a:rPr>
              <a:t>, A., </a:t>
            </a:r>
            <a:r>
              <a:rPr lang="en-US" dirty="0" err="1">
                <a:effectLst/>
              </a:rPr>
              <a:t>Osin</a:t>
            </a:r>
            <a:r>
              <a:rPr lang="en-US" dirty="0">
                <a:effectLst/>
              </a:rPr>
              <a:t>, E., </a:t>
            </a:r>
            <a:r>
              <a:rPr lang="en-US" dirty="0" err="1">
                <a:effectLst/>
              </a:rPr>
              <a:t>Davydov</a:t>
            </a:r>
            <a:r>
              <a:rPr lang="en-US" dirty="0">
                <a:effectLst/>
              </a:rPr>
              <a:t>, D., </a:t>
            </a:r>
            <a:r>
              <a:rPr lang="en-US" dirty="0" err="1">
                <a:effectLst/>
              </a:rPr>
              <a:t>Shutilov</a:t>
            </a:r>
            <a:r>
              <a:rPr lang="en-US" dirty="0">
                <a:effectLst/>
              </a:rPr>
              <a:t>, K., &amp; </a:t>
            </a:r>
            <a:r>
              <a:rPr lang="en-US" dirty="0" err="1">
                <a:effectLst/>
              </a:rPr>
              <a:t>Novokshonov</a:t>
            </a:r>
            <a:r>
              <a:rPr lang="en-US" dirty="0">
                <a:effectLst/>
              </a:rPr>
              <a:t>, A. (2020). Assessing the Big Five personality traits using real-life static facial images. </a:t>
            </a:r>
            <a:r>
              <a:rPr lang="en-US" i="1" dirty="0">
                <a:effectLst/>
              </a:rPr>
              <a:t>Scientific Reports</a:t>
            </a:r>
            <a:r>
              <a:rPr lang="en-US" dirty="0">
                <a:effectLst/>
              </a:rPr>
              <a:t>, </a:t>
            </a:r>
            <a:r>
              <a:rPr lang="en-US" i="1" dirty="0">
                <a:effectLst/>
              </a:rPr>
              <a:t>10</a:t>
            </a:r>
            <a:r>
              <a:rPr lang="en-US" dirty="0">
                <a:effectLst/>
              </a:rPr>
              <a:t>(1). </a:t>
            </a:r>
            <a:r>
              <a:rPr lang="en-US" dirty="0">
                <a:effectLst/>
                <a:hlinkClick r:id="rId2">
                  <a:extLst>
                    <a:ext uri="{A12FA001-AC4F-418D-AE19-62706E023703}">
                      <ahyp:hlinkClr xmlns:ahyp="http://schemas.microsoft.com/office/drawing/2018/hyperlinkcolor" val="tx"/>
                    </a:ext>
                  </a:extLst>
                </a:hlinkClick>
              </a:rPr>
              <a:t>https://</a:t>
            </a:r>
            <a:r>
              <a:rPr lang="en-US" dirty="0" err="1">
                <a:effectLst/>
                <a:hlinkClick r:id="rId2">
                  <a:extLst>
                    <a:ext uri="{A12FA001-AC4F-418D-AE19-62706E023703}">
                      <ahyp:hlinkClr xmlns:ahyp="http://schemas.microsoft.com/office/drawing/2018/hyperlinkcolor" val="tx"/>
                    </a:ext>
                  </a:extLst>
                </a:hlinkClick>
              </a:rPr>
              <a:t>doi.org</a:t>
            </a:r>
            <a:r>
              <a:rPr lang="en-US" dirty="0">
                <a:effectLst/>
                <a:hlinkClick r:id="rId2">
                  <a:extLst>
                    <a:ext uri="{A12FA001-AC4F-418D-AE19-62706E023703}">
                      <ahyp:hlinkClr xmlns:ahyp="http://schemas.microsoft.com/office/drawing/2018/hyperlinkcolor" val="tx"/>
                    </a:ext>
                  </a:extLst>
                </a:hlinkClick>
              </a:rPr>
              <a:t>/10.1038/s41598-020-65358-6</a:t>
            </a:r>
            <a:endParaRPr lang="en-US" dirty="0">
              <a:effectLst/>
            </a:endParaRPr>
          </a:p>
        </p:txBody>
      </p:sp>
      <p:sp>
        <p:nvSpPr>
          <p:cNvPr id="20" name="TextBox 19">
            <a:extLst>
              <a:ext uri="{FF2B5EF4-FFF2-40B4-BE49-F238E27FC236}">
                <a16:creationId xmlns:a16="http://schemas.microsoft.com/office/drawing/2014/main" id="{4697ECC8-0809-4CC3-B692-EDD96FF40863}"/>
              </a:ext>
            </a:extLst>
          </p:cNvPr>
          <p:cNvSpPr txBox="1"/>
          <p:nvPr/>
        </p:nvSpPr>
        <p:spPr>
          <a:xfrm>
            <a:off x="838199" y="2459633"/>
            <a:ext cx="10669621" cy="646331"/>
          </a:xfrm>
          <a:prstGeom prst="rect">
            <a:avLst/>
          </a:prstGeom>
          <a:noFill/>
        </p:spPr>
        <p:txBody>
          <a:bodyPr wrap="square">
            <a:spAutoFit/>
          </a:bodyPr>
          <a:lstStyle/>
          <a:p>
            <a:r>
              <a:rPr lang="ru-RU" dirty="0"/>
              <a:t>Качур А</a:t>
            </a:r>
            <a:r>
              <a:rPr lang="en-US" dirty="0"/>
              <a:t>. [и др.]. Assessing the Big Five personality traits using real-life static facial images // Scientific Reports. 2020. № 1 (10). C. 8487.</a:t>
            </a:r>
          </a:p>
        </p:txBody>
      </p:sp>
    </p:spTree>
    <p:extLst>
      <p:ext uri="{BB962C8B-B14F-4D97-AF65-F5344CB8AC3E}">
        <p14:creationId xmlns:p14="http://schemas.microsoft.com/office/powerpoint/2010/main" val="804319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38200" y="901404"/>
            <a:ext cx="10515600" cy="1325563"/>
          </a:xfrm>
        </p:spPr>
        <p:txBody>
          <a:bodyPr>
            <a:normAutofit/>
          </a:bodyPr>
          <a:lstStyle/>
          <a:p>
            <a:r>
              <a:rPr lang="ru-RU" dirty="0"/>
              <a:t>План презентации</a:t>
            </a:r>
            <a:endParaRPr lang="en-US" dirty="0"/>
          </a:p>
        </p:txBody>
      </p:sp>
      <p:pic>
        <p:nvPicPr>
          <p:cNvPr id="16" name="Content Placeholder 15" descr="Blockchain outline">
            <a:extLst>
              <a:ext uri="{FF2B5EF4-FFF2-40B4-BE49-F238E27FC236}">
                <a16:creationId xmlns:a16="http://schemas.microsoft.com/office/drawing/2014/main" id="{6FF24885-E9BF-4E11-B11D-D2826551BCF9}"/>
              </a:ext>
            </a:extLst>
          </p:cNvPr>
          <p:cNvPicPr>
            <a:picLocks noGrp="1" noChangeAspect="1"/>
          </p:cNvPicPr>
          <p:nvPr>
            <p:ph sz="quarter" idx="46"/>
          </p:nvPr>
        </p:nvPicPr>
        <p:blipFill>
          <a:blip r:embed="rId2">
            <a:extLst>
              <a:ext uri="{96DAC541-7B7A-43D3-8B79-37D633B846F1}">
                <asvg:svgBlip xmlns:asvg="http://schemas.microsoft.com/office/drawing/2016/SVG/main" r:embed="rId3"/>
              </a:ext>
            </a:extLst>
          </a:blip>
          <a:srcRect/>
          <a:stretch/>
        </p:blipFill>
        <p:spPr>
          <a:xfrm>
            <a:off x="922165" y="2953403"/>
            <a:ext cx="914400" cy="914400"/>
          </a:xfrm>
        </p:spPr>
      </p:pic>
      <p:sp>
        <p:nvSpPr>
          <p:cNvPr id="4" name="Text Placeholder 3">
            <a:extLst>
              <a:ext uri="{FF2B5EF4-FFF2-40B4-BE49-F238E27FC236}">
                <a16:creationId xmlns:a16="http://schemas.microsoft.com/office/drawing/2014/main" id="{940D39C8-B1F1-42EF-8CD9-3AD32F6D79AA}"/>
              </a:ext>
            </a:extLst>
          </p:cNvPr>
          <p:cNvSpPr>
            <a:spLocks noGrp="1"/>
          </p:cNvSpPr>
          <p:nvPr>
            <p:ph type="body" sz="quarter" idx="33"/>
          </p:nvPr>
        </p:nvSpPr>
        <p:spPr>
          <a:xfrm>
            <a:off x="389365" y="4178455"/>
            <a:ext cx="1980000" cy="360000"/>
          </a:xfrm>
        </p:spPr>
        <p:txBody>
          <a:bodyPr/>
          <a:lstStyle/>
          <a:p>
            <a:r>
              <a:rPr lang="ru-RU" dirty="0"/>
              <a:t>Введение</a:t>
            </a:r>
            <a:endParaRPr lang="en-US" dirty="0"/>
          </a:p>
        </p:txBody>
      </p:sp>
      <p:pic>
        <p:nvPicPr>
          <p:cNvPr id="18" name="Content Placeholder 17" descr="Good Idea outline">
            <a:extLst>
              <a:ext uri="{FF2B5EF4-FFF2-40B4-BE49-F238E27FC236}">
                <a16:creationId xmlns:a16="http://schemas.microsoft.com/office/drawing/2014/main" id="{4519A87B-B871-4979-BE2F-4ADBE8AA1B68}"/>
              </a:ext>
            </a:extLst>
          </p:cNvPr>
          <p:cNvPicPr>
            <a:picLocks noGrp="1" noChangeAspect="1"/>
          </p:cNvPicPr>
          <p:nvPr>
            <p:ph sz="quarter" idx="4294967295"/>
          </p:nvPr>
        </p:nvPicPr>
        <p:blipFill>
          <a:blip r:embed="rId4">
            <a:extLst>
              <a:ext uri="{96DAC541-7B7A-43D3-8B79-37D633B846F1}">
                <asvg:svgBlip xmlns:asvg="http://schemas.microsoft.com/office/drawing/2016/SVG/main" r:embed="rId5"/>
              </a:ext>
            </a:extLst>
          </a:blip>
          <a:srcRect/>
          <a:stretch/>
        </p:blipFill>
        <p:spPr>
          <a:xfrm>
            <a:off x="2841615" y="2941041"/>
            <a:ext cx="914400" cy="914400"/>
          </a:xfrm>
        </p:spPr>
      </p:pic>
      <p:sp>
        <p:nvSpPr>
          <p:cNvPr id="6" name="Text Placeholder 5">
            <a:extLst>
              <a:ext uri="{FF2B5EF4-FFF2-40B4-BE49-F238E27FC236}">
                <a16:creationId xmlns:a16="http://schemas.microsoft.com/office/drawing/2014/main" id="{AEF729D8-8842-4E51-A541-DCAD67FB2EA9}"/>
              </a:ext>
            </a:extLst>
          </p:cNvPr>
          <p:cNvSpPr>
            <a:spLocks noGrp="1"/>
          </p:cNvSpPr>
          <p:nvPr>
            <p:ph type="body" sz="quarter" idx="4294967295"/>
          </p:nvPr>
        </p:nvSpPr>
        <p:spPr>
          <a:xfrm>
            <a:off x="2452837" y="4169786"/>
            <a:ext cx="1691955" cy="1010692"/>
          </a:xfrm>
        </p:spPr>
        <p:txBody>
          <a:bodyPr>
            <a:noAutofit/>
          </a:bodyPr>
          <a:lstStyle/>
          <a:p>
            <a:pPr marL="0" indent="0" algn="ctr">
              <a:buNone/>
            </a:pPr>
            <a:r>
              <a:rPr lang="ru-RU" sz="1800" dirty="0">
                <a:solidFill>
                  <a:schemeClr val="accent3"/>
                </a:solidFill>
                <a:latin typeface="+mj-lt"/>
              </a:rPr>
              <a:t>Предпосылки исследования</a:t>
            </a:r>
          </a:p>
          <a:p>
            <a:pPr marL="0" indent="0">
              <a:buNone/>
            </a:pPr>
            <a:endParaRPr lang="en-US" sz="1800" dirty="0">
              <a:solidFill>
                <a:schemeClr val="accent3"/>
              </a:solidFill>
              <a:latin typeface="+mj-lt"/>
            </a:endParaRPr>
          </a:p>
        </p:txBody>
      </p:sp>
      <p:pic>
        <p:nvPicPr>
          <p:cNvPr id="20" name="Content Placeholder 19" descr="Research outline">
            <a:extLst>
              <a:ext uri="{FF2B5EF4-FFF2-40B4-BE49-F238E27FC236}">
                <a16:creationId xmlns:a16="http://schemas.microsoft.com/office/drawing/2014/main" id="{3136C472-958E-4551-B801-A030BBD15483}"/>
              </a:ext>
            </a:extLst>
          </p:cNvPr>
          <p:cNvPicPr>
            <a:picLocks noGrp="1" noChangeAspect="1"/>
          </p:cNvPicPr>
          <p:nvPr>
            <p:ph sz="quarter" idx="4294967295"/>
          </p:nvPr>
        </p:nvPicPr>
        <p:blipFill>
          <a:blip r:embed="rId6">
            <a:extLst>
              <a:ext uri="{96DAC541-7B7A-43D3-8B79-37D633B846F1}">
                <asvg:svgBlip xmlns:asvg="http://schemas.microsoft.com/office/drawing/2016/SVG/main" r:embed="rId7"/>
              </a:ext>
            </a:extLst>
          </a:blip>
          <a:srcRect/>
          <a:stretch/>
        </p:blipFill>
        <p:spPr>
          <a:xfrm>
            <a:off x="4761065" y="2901966"/>
            <a:ext cx="914400" cy="914400"/>
          </a:xfrm>
        </p:spPr>
      </p:pic>
      <p:sp>
        <p:nvSpPr>
          <p:cNvPr id="8" name="Text Placeholder 7">
            <a:extLst>
              <a:ext uri="{FF2B5EF4-FFF2-40B4-BE49-F238E27FC236}">
                <a16:creationId xmlns:a16="http://schemas.microsoft.com/office/drawing/2014/main" id="{6AA50A97-0C1A-4F2C-ADF6-6DC29BFE4D61}"/>
              </a:ext>
            </a:extLst>
          </p:cNvPr>
          <p:cNvSpPr>
            <a:spLocks noGrp="1"/>
          </p:cNvSpPr>
          <p:nvPr>
            <p:ph type="body" sz="quarter" idx="4294967295"/>
          </p:nvPr>
        </p:nvSpPr>
        <p:spPr>
          <a:xfrm>
            <a:off x="4372287" y="4178455"/>
            <a:ext cx="1691955" cy="725024"/>
          </a:xfrm>
        </p:spPr>
        <p:txBody>
          <a:bodyPr>
            <a:noAutofit/>
          </a:bodyPr>
          <a:lstStyle/>
          <a:p>
            <a:pPr marL="0" indent="0" algn="ctr">
              <a:buNone/>
            </a:pPr>
            <a:r>
              <a:rPr lang="ru-RU" sz="1800" dirty="0">
                <a:solidFill>
                  <a:schemeClr val="accent3"/>
                </a:solidFill>
                <a:latin typeface="+mj-lt"/>
              </a:rPr>
              <a:t>Сбор и анализ данных</a:t>
            </a:r>
            <a:endParaRPr lang="en-US" sz="1800" dirty="0">
              <a:solidFill>
                <a:schemeClr val="accent3"/>
              </a:solidFill>
              <a:latin typeface="+mj-lt"/>
            </a:endParaRPr>
          </a:p>
        </p:txBody>
      </p:sp>
      <p:pic>
        <p:nvPicPr>
          <p:cNvPr id="22" name="Content Placeholder 21" descr="Typewriter outline">
            <a:extLst>
              <a:ext uri="{FF2B5EF4-FFF2-40B4-BE49-F238E27FC236}">
                <a16:creationId xmlns:a16="http://schemas.microsoft.com/office/drawing/2014/main" id="{5FEDC1CE-9A48-4F87-B8B7-59E0A9327A65}"/>
              </a:ext>
            </a:extLst>
          </p:cNvPr>
          <p:cNvPicPr>
            <a:picLocks noGrp="1" noChangeAspect="1"/>
          </p:cNvPicPr>
          <p:nvPr>
            <p:ph sz="quarter" idx="4294967295"/>
          </p:nvPr>
        </p:nvPicPr>
        <p:blipFill>
          <a:blip r:embed="rId8">
            <a:extLst>
              <a:ext uri="{96DAC541-7B7A-43D3-8B79-37D633B846F1}">
                <asvg:svgBlip xmlns:asvg="http://schemas.microsoft.com/office/drawing/2016/SVG/main" r:embed="rId9"/>
              </a:ext>
            </a:extLst>
          </a:blip>
          <a:srcRect/>
          <a:stretch/>
        </p:blipFill>
        <p:spPr>
          <a:xfrm>
            <a:off x="6680515" y="2880045"/>
            <a:ext cx="914400" cy="914400"/>
          </a:xfrm>
        </p:spPr>
      </p:pic>
      <p:sp>
        <p:nvSpPr>
          <p:cNvPr id="10" name="Text Placeholder 9">
            <a:extLst>
              <a:ext uri="{FF2B5EF4-FFF2-40B4-BE49-F238E27FC236}">
                <a16:creationId xmlns:a16="http://schemas.microsoft.com/office/drawing/2014/main" id="{7CE32A3A-587F-45B9-8FF3-A21B2574C395}"/>
              </a:ext>
            </a:extLst>
          </p:cNvPr>
          <p:cNvSpPr>
            <a:spLocks noGrp="1"/>
          </p:cNvSpPr>
          <p:nvPr>
            <p:ph type="body" sz="quarter" idx="4294967295"/>
          </p:nvPr>
        </p:nvSpPr>
        <p:spPr>
          <a:xfrm>
            <a:off x="10224300" y="4181537"/>
            <a:ext cx="1504629" cy="360000"/>
          </a:xfrm>
        </p:spPr>
        <p:txBody>
          <a:bodyPr>
            <a:noAutofit/>
          </a:bodyPr>
          <a:lstStyle/>
          <a:p>
            <a:pPr marL="0" indent="0">
              <a:buNone/>
            </a:pPr>
            <a:r>
              <a:rPr lang="ru-RU" sz="1800" dirty="0">
                <a:solidFill>
                  <a:schemeClr val="accent3"/>
                </a:solidFill>
                <a:latin typeface="+mj-lt"/>
              </a:rPr>
              <a:t>Заключение </a:t>
            </a:r>
            <a:endParaRPr lang="en-US" sz="1800" dirty="0">
              <a:solidFill>
                <a:schemeClr val="accent3"/>
              </a:solidFill>
              <a:latin typeface="+mj-lt"/>
            </a:endParaRPr>
          </a:p>
        </p:txBody>
      </p:sp>
      <p:sp>
        <p:nvSpPr>
          <p:cNvPr id="64" name="Date Placeholder 63">
            <a:extLst>
              <a:ext uri="{FF2B5EF4-FFF2-40B4-BE49-F238E27FC236}">
                <a16:creationId xmlns:a16="http://schemas.microsoft.com/office/drawing/2014/main" id="{45C56C15-04A6-4290-9763-A1362FE7E120}"/>
              </a:ext>
            </a:extLst>
          </p:cNvPr>
          <p:cNvSpPr>
            <a:spLocks noGrp="1"/>
          </p:cNvSpPr>
          <p:nvPr>
            <p:ph type="dt" sz="half" idx="2"/>
          </p:nvPr>
        </p:nvSpPr>
        <p:spPr>
          <a:xfrm>
            <a:off x="838200" y="6356350"/>
            <a:ext cx="2743200" cy="365125"/>
          </a:xfrm>
        </p:spPr>
        <p:txBody>
          <a:bodyPr/>
          <a:lstStyle/>
          <a:p>
            <a:r>
              <a:rPr lang="ru-RU" dirty="0"/>
              <a:t>18</a:t>
            </a:r>
            <a:r>
              <a:rPr lang="en-US" dirty="0"/>
              <a:t>/</a:t>
            </a:r>
            <a:r>
              <a:rPr lang="ru-RU" dirty="0"/>
              <a:t>03</a:t>
            </a:r>
            <a:r>
              <a:rPr lang="en-US" dirty="0"/>
              <a:t>/20</a:t>
            </a:r>
            <a:r>
              <a:rPr lang="ru-RU" dirty="0"/>
              <a:t>22</a:t>
            </a:r>
            <a:endParaRPr lang="en-US" dirty="0"/>
          </a:p>
        </p:txBody>
      </p:sp>
      <p:sp>
        <p:nvSpPr>
          <p:cNvPr id="62" name="Footer Placeholder 61">
            <a:extLst>
              <a:ext uri="{FF2B5EF4-FFF2-40B4-BE49-F238E27FC236}">
                <a16:creationId xmlns:a16="http://schemas.microsoft.com/office/drawing/2014/main" id="{ACCBE4EF-6416-442B-BED0-AF70D1152DE9}"/>
              </a:ext>
            </a:extLst>
          </p:cNvPr>
          <p:cNvSpPr>
            <a:spLocks noGrp="1"/>
          </p:cNvSpPr>
          <p:nvPr>
            <p:ph type="ftr" sz="quarter" idx="10"/>
          </p:nvPr>
        </p:nvSpPr>
        <p:spPr>
          <a:xfrm>
            <a:off x="4038600" y="6356350"/>
            <a:ext cx="4114800" cy="365125"/>
          </a:xfrm>
        </p:spPr>
        <p:txBody>
          <a:bodyPr/>
          <a:lstStyle/>
          <a:p>
            <a:r>
              <a:rPr lang="ru-RU" dirty="0"/>
              <a:t>Измерение черт личности Большой Пятёрки с использованием реалистичных неподвижных изображений лиц</a:t>
            </a:r>
            <a:endParaRPr lang="en-US" dirty="0"/>
          </a:p>
        </p:txBody>
      </p:sp>
      <p:sp>
        <p:nvSpPr>
          <p:cNvPr id="63" name="Slide Number Placeholder 62">
            <a:extLst>
              <a:ext uri="{FF2B5EF4-FFF2-40B4-BE49-F238E27FC236}">
                <a16:creationId xmlns:a16="http://schemas.microsoft.com/office/drawing/2014/main" id="{7774D196-C2DA-43A5-9A5E-AF7D6BC1353B}"/>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2</a:t>
            </a:fld>
            <a:endParaRPr lang="en-ZA" dirty="0"/>
          </a:p>
        </p:txBody>
      </p:sp>
      <p:pic>
        <p:nvPicPr>
          <p:cNvPr id="19" name="Content Placeholder 21" descr="Reflection outline">
            <a:extLst>
              <a:ext uri="{FF2B5EF4-FFF2-40B4-BE49-F238E27FC236}">
                <a16:creationId xmlns:a16="http://schemas.microsoft.com/office/drawing/2014/main" id="{9EDA7346-1677-4D5E-BB20-6684BDBFAA4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599965" y="2866560"/>
            <a:ext cx="914400" cy="914400"/>
          </a:xfrm>
          <a:prstGeom prst="rect">
            <a:avLst/>
          </a:prstGeom>
        </p:spPr>
      </p:pic>
      <p:pic>
        <p:nvPicPr>
          <p:cNvPr id="21" name="Content Placeholder 21" descr="Excellent outline">
            <a:extLst>
              <a:ext uri="{FF2B5EF4-FFF2-40B4-BE49-F238E27FC236}">
                <a16:creationId xmlns:a16="http://schemas.microsoft.com/office/drawing/2014/main" id="{D462F782-4084-41D0-A6B3-FDFC13E6D9C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519415" y="2901966"/>
            <a:ext cx="914400" cy="914400"/>
          </a:xfrm>
          <a:prstGeom prst="rect">
            <a:avLst/>
          </a:prstGeom>
        </p:spPr>
      </p:pic>
      <p:sp>
        <p:nvSpPr>
          <p:cNvPr id="25" name="Text Placeholder 9">
            <a:extLst>
              <a:ext uri="{FF2B5EF4-FFF2-40B4-BE49-F238E27FC236}">
                <a16:creationId xmlns:a16="http://schemas.microsoft.com/office/drawing/2014/main" id="{B44BD5C6-D75A-454B-BA47-E06EEA92AD08}"/>
              </a:ext>
            </a:extLst>
          </p:cNvPr>
          <p:cNvSpPr txBox="1">
            <a:spLocks/>
          </p:cNvSpPr>
          <p:nvPr/>
        </p:nvSpPr>
        <p:spPr>
          <a:xfrm>
            <a:off x="8304850" y="4178455"/>
            <a:ext cx="1504629" cy="360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sz="1800" dirty="0">
                <a:solidFill>
                  <a:schemeClr val="accent3"/>
                </a:solidFill>
                <a:latin typeface="+mj-lt"/>
              </a:rPr>
              <a:t>Обсуждение</a:t>
            </a:r>
            <a:endParaRPr lang="en-US" sz="1800" dirty="0">
              <a:solidFill>
                <a:schemeClr val="accent3"/>
              </a:solidFill>
              <a:latin typeface="+mj-lt"/>
            </a:endParaRPr>
          </a:p>
        </p:txBody>
      </p:sp>
      <p:sp>
        <p:nvSpPr>
          <p:cNvPr id="26" name="Text Placeholder 9">
            <a:extLst>
              <a:ext uri="{FF2B5EF4-FFF2-40B4-BE49-F238E27FC236}">
                <a16:creationId xmlns:a16="http://schemas.microsoft.com/office/drawing/2014/main" id="{D7165A22-E92A-4BFC-A8C5-3A1C77F3E53B}"/>
              </a:ext>
            </a:extLst>
          </p:cNvPr>
          <p:cNvSpPr txBox="1">
            <a:spLocks/>
          </p:cNvSpPr>
          <p:nvPr/>
        </p:nvSpPr>
        <p:spPr>
          <a:xfrm>
            <a:off x="6385400" y="4167805"/>
            <a:ext cx="1504629" cy="5885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ru-RU" sz="1800" dirty="0">
                <a:solidFill>
                  <a:schemeClr val="accent3"/>
                </a:solidFill>
                <a:latin typeface="+mj-lt"/>
              </a:rPr>
              <a:t>Полученные результаты</a:t>
            </a:r>
            <a:endParaRPr lang="en-US" sz="1800" dirty="0">
              <a:solidFill>
                <a:schemeClr val="accent3"/>
              </a:solidFill>
              <a:latin typeface="+mj-lt"/>
            </a:endParaRPr>
          </a:p>
        </p:txBody>
      </p:sp>
      <p:cxnSp>
        <p:nvCxnSpPr>
          <p:cNvPr id="30" name="Straight Connector 29">
            <a:extLst>
              <a:ext uri="{FF2B5EF4-FFF2-40B4-BE49-F238E27FC236}">
                <a16:creationId xmlns:a16="http://schemas.microsoft.com/office/drawing/2014/main" id="{ABF7E668-3868-4131-8173-B94104E17092}"/>
              </a:ext>
            </a:extLst>
          </p:cNvPr>
          <p:cNvCxnSpPr>
            <a:cxnSpLocks/>
          </p:cNvCxnSpPr>
          <p:nvPr/>
        </p:nvCxnSpPr>
        <p:spPr>
          <a:xfrm>
            <a:off x="5441247" y="1977541"/>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92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838200" y="136525"/>
            <a:ext cx="4603750" cy="1226572"/>
          </a:xfrm>
        </p:spPr>
        <p:txBody>
          <a:bodyPr/>
          <a:lstStyle/>
          <a:p>
            <a:r>
              <a:rPr lang="ru-RU" dirty="0">
                <a:solidFill>
                  <a:schemeClr val="accent3">
                    <a:lumMod val="50000"/>
                  </a:schemeClr>
                </a:solidFill>
              </a:rPr>
              <a:t>Введение</a:t>
            </a:r>
            <a:endParaRPr lang="en-US" dirty="0">
              <a:solidFill>
                <a:schemeClr val="accent3">
                  <a:lumMod val="50000"/>
                </a:schemeClr>
              </a:solidFill>
            </a:endParaRP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681789" y="1586421"/>
            <a:ext cx="7633872" cy="3790147"/>
          </a:xfrm>
        </p:spPr>
        <p:txBody>
          <a:bodyPr>
            <a:noAutofit/>
          </a:bodyPr>
          <a:lstStyle/>
          <a:p>
            <a:pPr marL="342900" indent="-342900">
              <a:lnSpc>
                <a:spcPct val="100000"/>
              </a:lnSpc>
              <a:buFont typeface="Wingdings" panose="05000000000000000000" pitchFamily="2" charset="2"/>
              <a:buChar char="v"/>
            </a:pPr>
            <a:r>
              <a:rPr lang="ru-RU" sz="2000" dirty="0">
                <a:solidFill>
                  <a:schemeClr val="accent3">
                    <a:lumMod val="75000"/>
                  </a:schemeClr>
                </a:solidFill>
              </a:rPr>
              <a:t>Некоторые черты личности распознаются при считывании эмоций</a:t>
            </a:r>
          </a:p>
          <a:p>
            <a:pPr marL="342900" indent="-342900">
              <a:lnSpc>
                <a:spcPct val="100000"/>
              </a:lnSpc>
              <a:buFont typeface="Wingdings" panose="05000000000000000000" pitchFamily="2" charset="2"/>
              <a:buChar char="v"/>
            </a:pPr>
            <a:r>
              <a:rPr lang="ru-RU" sz="2000" dirty="0">
                <a:solidFill>
                  <a:schemeClr val="accent3">
                    <a:lumMod val="75000"/>
                  </a:schemeClr>
                </a:solidFill>
              </a:rPr>
              <a:t>Портреты могут нести в себе информацию о личности человека</a:t>
            </a:r>
          </a:p>
          <a:p>
            <a:pPr marL="342900" indent="-342900">
              <a:lnSpc>
                <a:spcPct val="100000"/>
              </a:lnSpc>
              <a:buFont typeface="Wingdings" panose="05000000000000000000" pitchFamily="2" charset="2"/>
              <a:buChar char="v"/>
            </a:pPr>
            <a:r>
              <a:rPr lang="ru-RU" sz="2000" dirty="0">
                <a:solidFill>
                  <a:schemeClr val="accent3">
                    <a:lumMod val="75000"/>
                  </a:schemeClr>
                </a:solidFill>
              </a:rPr>
              <a:t>Теоретические обоснования:</a:t>
            </a:r>
          </a:p>
          <a:p>
            <a:pPr marL="800100" lvl="1" indent="-342900">
              <a:lnSpc>
                <a:spcPct val="100000"/>
              </a:lnSpc>
              <a:buFont typeface="Arial" panose="020B0604020202020204" pitchFamily="34" charset="0"/>
              <a:buChar char="•"/>
            </a:pPr>
            <a:r>
              <a:rPr lang="ru-RU" dirty="0">
                <a:solidFill>
                  <a:schemeClr val="accent3">
                    <a:lumMod val="75000"/>
                  </a:schemeClr>
                </a:solidFill>
              </a:rPr>
              <a:t>Генетические предпосылки формирования внешности</a:t>
            </a:r>
          </a:p>
          <a:p>
            <a:pPr marL="800100" lvl="1" indent="-342900">
              <a:lnSpc>
                <a:spcPct val="100000"/>
              </a:lnSpc>
              <a:buFont typeface="Arial" panose="020B0604020202020204" pitchFamily="34" charset="0"/>
              <a:buChar char="•"/>
            </a:pPr>
            <a:r>
              <a:rPr lang="ru-RU" dirty="0">
                <a:solidFill>
                  <a:schemeClr val="accent3">
                    <a:lumMod val="75000"/>
                  </a:schemeClr>
                </a:solidFill>
              </a:rPr>
              <a:t>Гормональный фон при формировании в утробе</a:t>
            </a:r>
          </a:p>
          <a:p>
            <a:pPr marL="800100" lvl="1" indent="-342900">
              <a:lnSpc>
                <a:spcPct val="100000"/>
              </a:lnSpc>
              <a:buFont typeface="Arial" panose="020B0604020202020204" pitchFamily="34" charset="0"/>
              <a:buChar char="•"/>
            </a:pPr>
            <a:r>
              <a:rPr lang="ru-RU" dirty="0">
                <a:solidFill>
                  <a:schemeClr val="accent3">
                    <a:lumMod val="75000"/>
                  </a:schemeClr>
                </a:solidFill>
              </a:rPr>
              <a:t>Общественные стереотипы</a:t>
            </a:r>
          </a:p>
          <a:p>
            <a:pPr marL="800100" lvl="1" indent="-342900">
              <a:lnSpc>
                <a:spcPct val="100000"/>
              </a:lnSpc>
              <a:buFont typeface="Arial" panose="020B0604020202020204" pitchFamily="34" charset="0"/>
              <a:buChar char="•"/>
            </a:pPr>
            <a:r>
              <a:rPr lang="ru-RU" dirty="0">
                <a:solidFill>
                  <a:schemeClr val="accent3">
                    <a:lumMod val="75000"/>
                  </a:schemeClr>
                </a:solidFill>
              </a:rPr>
              <a:t>Физиологические последствия высокой эмоциональности</a:t>
            </a:r>
            <a:endParaRPr lang="ru-RU" dirty="0"/>
          </a:p>
          <a:p>
            <a:pPr marL="800100" lvl="1" indent="-342900">
              <a:lnSpc>
                <a:spcPct val="150000"/>
              </a:lnSpc>
              <a:buFont typeface="Arial" panose="020B0604020202020204" pitchFamily="34" charset="0"/>
              <a:buChar char="•"/>
            </a:pPr>
            <a:endParaRPr lang="en-ZA" dirty="0"/>
          </a:p>
        </p:txBody>
      </p:sp>
      <p:sp>
        <p:nvSpPr>
          <p:cNvPr id="69" name="Date Placeholder 68">
            <a:extLst>
              <a:ext uri="{FF2B5EF4-FFF2-40B4-BE49-F238E27FC236}">
                <a16:creationId xmlns:a16="http://schemas.microsoft.com/office/drawing/2014/main" id="{1DBB0ED0-EE80-4D3C-ADBC-320A9C400ADC}"/>
              </a:ext>
            </a:extLst>
          </p:cNvPr>
          <p:cNvSpPr>
            <a:spLocks noGrp="1"/>
          </p:cNvSpPr>
          <p:nvPr>
            <p:ph type="dt" sz="half" idx="10"/>
          </p:nvPr>
        </p:nvSpPr>
        <p:spPr>
          <a:xfrm>
            <a:off x="838200" y="6356350"/>
            <a:ext cx="2743200" cy="365125"/>
          </a:xfrm>
        </p:spPr>
        <p:txBody>
          <a:bodyPr/>
          <a:lstStyle/>
          <a:p>
            <a:r>
              <a:rPr lang="ru-RU" dirty="0"/>
              <a:t>18</a:t>
            </a:r>
            <a:r>
              <a:rPr lang="en-US" dirty="0"/>
              <a:t>/</a:t>
            </a:r>
            <a:r>
              <a:rPr lang="ru-RU" dirty="0"/>
              <a:t>03</a:t>
            </a:r>
            <a:r>
              <a:rPr lang="en-US" dirty="0"/>
              <a:t>/20</a:t>
            </a:r>
            <a:r>
              <a:rPr lang="ru-RU" dirty="0"/>
              <a:t>22</a:t>
            </a:r>
            <a:endParaRPr lang="en-US" dirty="0"/>
          </a:p>
        </p:txBody>
      </p:sp>
      <p:sp>
        <p:nvSpPr>
          <p:cNvPr id="70" name="Footer Placeholder 69">
            <a:extLst>
              <a:ext uri="{FF2B5EF4-FFF2-40B4-BE49-F238E27FC236}">
                <a16:creationId xmlns:a16="http://schemas.microsoft.com/office/drawing/2014/main" id="{12B1BCF5-B7EC-40D8-A897-F2D078E8BB07}"/>
              </a:ext>
            </a:extLst>
          </p:cNvPr>
          <p:cNvSpPr>
            <a:spLocks noGrp="1"/>
          </p:cNvSpPr>
          <p:nvPr>
            <p:ph type="ftr" sz="quarter" idx="11"/>
          </p:nvPr>
        </p:nvSpPr>
        <p:spPr>
          <a:xfrm>
            <a:off x="3140075" y="6356349"/>
            <a:ext cx="4114800" cy="365125"/>
          </a:xfrm>
        </p:spPr>
        <p:txBody>
          <a:bodyPr/>
          <a:lstStyle/>
          <a:p>
            <a:r>
              <a:rPr lang="ru-RU" dirty="0"/>
              <a:t>Измерение черт личности Большой Пятёрки с использованием реалистичных неподвижных изображений лиц</a:t>
            </a:r>
          </a:p>
        </p:txBody>
      </p:sp>
      <p:sp>
        <p:nvSpPr>
          <p:cNvPr id="71" name="Slide Number Placeholder 70">
            <a:extLst>
              <a:ext uri="{FF2B5EF4-FFF2-40B4-BE49-F238E27FC236}">
                <a16:creationId xmlns:a16="http://schemas.microsoft.com/office/drawing/2014/main" id="{4CFFF867-B1AF-42AA-BEA4-FC371900A0B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cxnSp>
        <p:nvCxnSpPr>
          <p:cNvPr id="26" name="Straight Connector 25">
            <a:extLst>
              <a:ext uri="{FF2B5EF4-FFF2-40B4-BE49-F238E27FC236}">
                <a16:creationId xmlns:a16="http://schemas.microsoft.com/office/drawing/2014/main" id="{6B99186E-E2F9-4EC5-8F21-DB6D70E4F3D2}"/>
              </a:ext>
            </a:extLst>
          </p:cNvPr>
          <p:cNvCxnSpPr>
            <a:cxnSpLocks/>
          </p:cNvCxnSpPr>
          <p:nvPr/>
        </p:nvCxnSpPr>
        <p:spPr>
          <a:xfrm>
            <a:off x="1023874" y="1481430"/>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35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563631" y="136525"/>
            <a:ext cx="5331690" cy="827858"/>
          </a:xfrm>
        </p:spPr>
        <p:txBody>
          <a:bodyPr anchor="b">
            <a:normAutofit/>
          </a:bodyPr>
          <a:lstStyle/>
          <a:p>
            <a:r>
              <a:rPr lang="ru-RU" sz="3100" dirty="0"/>
              <a:t>Предпосылки исследования</a:t>
            </a:r>
            <a:endParaRPr lang="en-US" sz="3100" dirty="0"/>
          </a:p>
        </p:txBody>
      </p:sp>
      <p:sp>
        <p:nvSpPr>
          <p:cNvPr id="46" name="Date Placeholder 45">
            <a:extLst>
              <a:ext uri="{FF2B5EF4-FFF2-40B4-BE49-F238E27FC236}">
                <a16:creationId xmlns:a16="http://schemas.microsoft.com/office/drawing/2014/main" id="{50471321-957D-458F-B4F6-2FA5666554D0}"/>
              </a:ext>
            </a:extLst>
          </p:cNvPr>
          <p:cNvSpPr>
            <a:spLocks noGrp="1"/>
          </p:cNvSpPr>
          <p:nvPr>
            <p:ph type="dt" sz="half" idx="10"/>
          </p:nvPr>
        </p:nvSpPr>
        <p:spPr>
          <a:xfrm>
            <a:off x="838200" y="6356350"/>
            <a:ext cx="2743200" cy="365125"/>
          </a:xfrm>
        </p:spPr>
        <p:txBody>
          <a:bodyPr anchor="ctr">
            <a:normAutofit/>
          </a:bodyPr>
          <a:lstStyle/>
          <a:p>
            <a:r>
              <a:rPr lang="ru-RU" dirty="0"/>
              <a:t>18</a:t>
            </a:r>
            <a:r>
              <a:rPr lang="en-US" dirty="0"/>
              <a:t>/</a:t>
            </a:r>
            <a:r>
              <a:rPr lang="ru-RU" dirty="0"/>
              <a:t>03</a:t>
            </a:r>
            <a:r>
              <a:rPr lang="en-US" dirty="0"/>
              <a:t>/20</a:t>
            </a:r>
            <a:r>
              <a:rPr lang="ru-RU" dirty="0"/>
              <a:t>22</a:t>
            </a:r>
            <a:endParaRPr lang="en-US" dirty="0"/>
          </a:p>
        </p:txBody>
      </p:sp>
      <p:sp>
        <p:nvSpPr>
          <p:cNvPr id="48" name="Slide Number Placeholder 47">
            <a:extLst>
              <a:ext uri="{FF2B5EF4-FFF2-40B4-BE49-F238E27FC236}">
                <a16:creationId xmlns:a16="http://schemas.microsoft.com/office/drawing/2014/main" id="{4542EF84-4B0A-4795-A38E-331B003AC348}"/>
              </a:ext>
            </a:extLst>
          </p:cNvPr>
          <p:cNvSpPr>
            <a:spLocks noGrp="1"/>
          </p:cNvSpPr>
          <p:nvPr>
            <p:ph type="sldNum" sz="quarter" idx="12"/>
          </p:nvPr>
        </p:nvSpPr>
        <p:spPr>
          <a:xfrm>
            <a:off x="10036628" y="6356350"/>
            <a:ext cx="1317171"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pic>
        <p:nvPicPr>
          <p:cNvPr id="12" name="Picture 11" descr="Table&#10;&#10;Description automatically generated">
            <a:extLst>
              <a:ext uri="{FF2B5EF4-FFF2-40B4-BE49-F238E27FC236}">
                <a16:creationId xmlns:a16="http://schemas.microsoft.com/office/drawing/2014/main" id="{AE013472-FA8C-423E-8F06-8A5CE5E36F3C}"/>
              </a:ext>
            </a:extLst>
          </p:cNvPr>
          <p:cNvPicPr>
            <a:picLocks noChangeAspect="1"/>
          </p:cNvPicPr>
          <p:nvPr/>
        </p:nvPicPr>
        <p:blipFill>
          <a:blip r:embed="rId3"/>
          <a:stretch>
            <a:fillRect/>
          </a:stretch>
        </p:blipFill>
        <p:spPr>
          <a:xfrm>
            <a:off x="129310" y="1136207"/>
            <a:ext cx="5845702" cy="5056531"/>
          </a:xfrm>
          <a:prstGeom prst="rect">
            <a:avLst/>
          </a:prstGeom>
          <a:noFill/>
        </p:spPr>
      </p:pic>
      <p:sp>
        <p:nvSpPr>
          <p:cNvPr id="5" name="Text Placeholder 4">
            <a:extLst>
              <a:ext uri="{FF2B5EF4-FFF2-40B4-BE49-F238E27FC236}">
                <a16:creationId xmlns:a16="http://schemas.microsoft.com/office/drawing/2014/main" id="{024ED4EC-32F6-4539-AC4A-407303F28949}"/>
              </a:ext>
            </a:extLst>
          </p:cNvPr>
          <p:cNvSpPr>
            <a:spLocks noGrp="1"/>
          </p:cNvSpPr>
          <p:nvPr>
            <p:ph type="body" idx="15"/>
          </p:nvPr>
        </p:nvSpPr>
        <p:spPr>
          <a:xfrm>
            <a:off x="6396262" y="1451697"/>
            <a:ext cx="5666427" cy="3954605"/>
          </a:xfrm>
        </p:spPr>
        <p:txBody>
          <a:bodyPr>
            <a:noAutofit/>
          </a:bodyPr>
          <a:lstStyle/>
          <a:p>
            <a:pPr marL="342900" indent="-342900">
              <a:buFont typeface="+mj-lt"/>
              <a:buAutoNum type="arabicPeriod"/>
            </a:pPr>
            <a:r>
              <a:rPr lang="ru-RU" sz="2000" dirty="0"/>
              <a:t>Теоретические предположения</a:t>
            </a:r>
          </a:p>
          <a:p>
            <a:pPr marL="342900" indent="-342900">
              <a:buFont typeface="+mj-lt"/>
              <a:buAutoNum type="arabicPeriod"/>
            </a:pPr>
            <a:r>
              <a:rPr lang="ru-RU" sz="2000" dirty="0"/>
              <a:t>Данные предыдущих исследований</a:t>
            </a:r>
          </a:p>
          <a:p>
            <a:pPr marL="342900" indent="-342900">
              <a:buFont typeface="+mj-lt"/>
              <a:buAutoNum type="arabicPeriod"/>
            </a:pPr>
            <a:r>
              <a:rPr lang="ru-RU" sz="2000" dirty="0"/>
              <a:t>Исследования о взаимосвязи между объективными особенностями лиц и общими чертями личности Большой Пятёрки</a:t>
            </a:r>
          </a:p>
          <a:p>
            <a:pPr marL="342900" indent="-342900">
              <a:buFont typeface="+mj-lt"/>
              <a:buAutoNum type="arabicPeriod"/>
            </a:pPr>
            <a:r>
              <a:rPr lang="ru-RU" sz="2000" dirty="0"/>
              <a:t>Противоречивые и </a:t>
            </a:r>
            <a:r>
              <a:rPr lang="ru-RU" sz="2000" dirty="0" err="1"/>
              <a:t>нереплицируемые</a:t>
            </a:r>
            <a:r>
              <a:rPr lang="ru-RU" sz="2000" dirty="0"/>
              <a:t> результаты</a:t>
            </a:r>
          </a:p>
          <a:p>
            <a:pPr marL="342900" indent="-342900">
              <a:buFont typeface="+mj-lt"/>
              <a:buAutoNum type="arabicPeriod"/>
            </a:pPr>
            <a:r>
              <a:rPr lang="ru-RU" sz="2000" dirty="0"/>
              <a:t>Отсутствие единой методологии</a:t>
            </a:r>
          </a:p>
          <a:p>
            <a:pPr marL="342900" indent="-342900">
              <a:buFont typeface="+mj-lt"/>
              <a:buAutoNum type="arabicPeriod"/>
            </a:pPr>
            <a:r>
              <a:rPr lang="ru-RU" sz="2000" dirty="0"/>
              <a:t>Использование реалистичных и искусственных лиц</a:t>
            </a:r>
          </a:p>
          <a:p>
            <a:endParaRPr lang="en-US" dirty="0"/>
          </a:p>
        </p:txBody>
      </p:sp>
      <p:sp>
        <p:nvSpPr>
          <p:cNvPr id="33" name="Footer Placeholder 69">
            <a:extLst>
              <a:ext uri="{FF2B5EF4-FFF2-40B4-BE49-F238E27FC236}">
                <a16:creationId xmlns:a16="http://schemas.microsoft.com/office/drawing/2014/main" id="{373AFED5-A55A-4729-A269-7BE08430C8EB}"/>
              </a:ext>
            </a:extLst>
          </p:cNvPr>
          <p:cNvSpPr>
            <a:spLocks noGrp="1"/>
          </p:cNvSpPr>
          <p:nvPr>
            <p:ph type="ftr" sz="quarter" idx="11"/>
          </p:nvPr>
        </p:nvSpPr>
        <p:spPr>
          <a:xfrm>
            <a:off x="6778280" y="6356350"/>
            <a:ext cx="4114800" cy="365125"/>
          </a:xfrm>
        </p:spPr>
        <p:txBody>
          <a:bodyPr/>
          <a:lstStyle/>
          <a:p>
            <a:pPr algn="ctr"/>
            <a:r>
              <a:rPr lang="ru-RU" dirty="0"/>
              <a:t>Измерение черт личности Большой Пятёрки с использованием реалистичных неподвижных изображений лиц</a:t>
            </a:r>
          </a:p>
        </p:txBody>
      </p:sp>
      <p:cxnSp>
        <p:nvCxnSpPr>
          <p:cNvPr id="34" name="Straight Connector 33">
            <a:extLst>
              <a:ext uri="{FF2B5EF4-FFF2-40B4-BE49-F238E27FC236}">
                <a16:creationId xmlns:a16="http://schemas.microsoft.com/office/drawing/2014/main" id="{48D0C6E0-82DC-403F-A915-10ED113A87AD}"/>
              </a:ext>
            </a:extLst>
          </p:cNvPr>
          <p:cNvCxnSpPr>
            <a:cxnSpLocks/>
          </p:cNvCxnSpPr>
          <p:nvPr/>
        </p:nvCxnSpPr>
        <p:spPr>
          <a:xfrm>
            <a:off x="6660881" y="1136207"/>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662740" y="278037"/>
            <a:ext cx="4603750" cy="725703"/>
          </a:xfrm>
        </p:spPr>
        <p:txBody>
          <a:bodyPr>
            <a:normAutofit/>
          </a:bodyPr>
          <a:lstStyle/>
          <a:p>
            <a:r>
              <a:rPr lang="ru-RU" sz="3100" dirty="0"/>
              <a:t>Сбор данных</a:t>
            </a:r>
            <a:endParaRPr lang="en-US" sz="3100" dirty="0"/>
          </a:p>
        </p:txBody>
      </p:sp>
      <p:sp>
        <p:nvSpPr>
          <p:cNvPr id="172" name="Date Placeholder 171">
            <a:extLst>
              <a:ext uri="{FF2B5EF4-FFF2-40B4-BE49-F238E27FC236}">
                <a16:creationId xmlns:a16="http://schemas.microsoft.com/office/drawing/2014/main" id="{97236E89-C764-4B44-A276-073225C8206B}"/>
              </a:ext>
            </a:extLst>
          </p:cNvPr>
          <p:cNvSpPr>
            <a:spLocks noGrp="1"/>
          </p:cNvSpPr>
          <p:nvPr>
            <p:ph type="dt" sz="half" idx="10"/>
          </p:nvPr>
        </p:nvSpPr>
        <p:spPr>
          <a:xfrm>
            <a:off x="838200" y="6356350"/>
            <a:ext cx="2743200" cy="365125"/>
          </a:xfrm>
        </p:spPr>
        <p:txBody>
          <a:bodyPr/>
          <a:lstStyle/>
          <a:p>
            <a:r>
              <a:rPr lang="ru-RU" dirty="0"/>
              <a:t>18</a:t>
            </a:r>
            <a:r>
              <a:rPr lang="en-US" dirty="0"/>
              <a:t>/</a:t>
            </a:r>
            <a:r>
              <a:rPr lang="ru-RU" dirty="0"/>
              <a:t>03</a:t>
            </a:r>
            <a:r>
              <a:rPr lang="en-US" dirty="0"/>
              <a:t>/20</a:t>
            </a:r>
            <a:r>
              <a:rPr lang="ru-RU" dirty="0"/>
              <a:t>22</a:t>
            </a:r>
            <a:endParaRPr lang="en-US" dirty="0"/>
          </a:p>
        </p:txBody>
      </p:sp>
      <p:sp>
        <p:nvSpPr>
          <p:cNvPr id="174" name="Slide Number Placeholder 173">
            <a:extLst>
              <a:ext uri="{FF2B5EF4-FFF2-40B4-BE49-F238E27FC236}">
                <a16:creationId xmlns:a16="http://schemas.microsoft.com/office/drawing/2014/main" id="{AE1BEBAA-2955-4EA2-8409-F46EC167DB9A}"/>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5</a:t>
            </a:fld>
            <a:endParaRPr lang="en-US" dirty="0"/>
          </a:p>
        </p:txBody>
      </p:sp>
      <p:sp>
        <p:nvSpPr>
          <p:cNvPr id="15" name="Footer Placeholder 69">
            <a:extLst>
              <a:ext uri="{FF2B5EF4-FFF2-40B4-BE49-F238E27FC236}">
                <a16:creationId xmlns:a16="http://schemas.microsoft.com/office/drawing/2014/main" id="{DC47395A-0C45-4686-9A24-4AAFB9E9F6D5}"/>
              </a:ext>
            </a:extLst>
          </p:cNvPr>
          <p:cNvSpPr txBox="1">
            <a:spLocks/>
          </p:cNvSpPr>
          <p:nvPr/>
        </p:nvSpPr>
        <p:spPr>
          <a:xfrm>
            <a:off x="6814185"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accent3">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ru-RU" dirty="0"/>
              <a:t>Измерение черт личности Большой Пятёрки с использованием реалистичных неподвижных изображений лиц</a:t>
            </a:r>
          </a:p>
        </p:txBody>
      </p:sp>
      <p:sp>
        <p:nvSpPr>
          <p:cNvPr id="32" name="Text Placeholder 4">
            <a:extLst>
              <a:ext uri="{FF2B5EF4-FFF2-40B4-BE49-F238E27FC236}">
                <a16:creationId xmlns:a16="http://schemas.microsoft.com/office/drawing/2014/main" id="{3E064E03-0159-401A-B22B-81AA825144BA}"/>
              </a:ext>
            </a:extLst>
          </p:cNvPr>
          <p:cNvSpPr txBox="1">
            <a:spLocks/>
          </p:cNvSpPr>
          <p:nvPr/>
        </p:nvSpPr>
        <p:spPr>
          <a:xfrm>
            <a:off x="6374747" y="1591547"/>
            <a:ext cx="5666427" cy="250711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ru-RU" sz="2000" dirty="0"/>
              <a:t>Русская выборка волонтёров</a:t>
            </a:r>
          </a:p>
          <a:p>
            <a:pPr marL="342900" indent="-342900">
              <a:buFont typeface="Arial" panose="020B0604020202020204" pitchFamily="34" charset="0"/>
              <a:buChar char="•"/>
            </a:pPr>
            <a:r>
              <a:rPr lang="ru-RU" sz="2000" dirty="0"/>
              <a:t>Сбор социо-демографических данных</a:t>
            </a:r>
          </a:p>
          <a:p>
            <a:pPr marL="342900" indent="-342900">
              <a:buFont typeface="Arial" panose="020B0604020202020204" pitchFamily="34" charset="0"/>
              <a:buChar char="•"/>
            </a:pPr>
            <a:r>
              <a:rPr lang="ru-RU" sz="2000" dirty="0"/>
              <a:t>Заполнение русифицированного опросника Большой Пятёрки, 75 вопросов</a:t>
            </a:r>
          </a:p>
          <a:p>
            <a:pPr marL="342900" indent="-342900">
              <a:buFont typeface="Arial" panose="020B0604020202020204" pitchFamily="34" charset="0"/>
              <a:buChar char="•"/>
            </a:pPr>
            <a:r>
              <a:rPr lang="ru-RU" sz="2000" dirty="0"/>
              <a:t>Загрузка собственного портрета</a:t>
            </a:r>
          </a:p>
          <a:p>
            <a:pPr marL="342900" indent="-342900">
              <a:buFont typeface="Arial" panose="020B0604020202020204" pitchFamily="34" charset="0"/>
              <a:buChar char="•"/>
            </a:pPr>
            <a:r>
              <a:rPr lang="ru-RU" sz="2000" dirty="0"/>
              <a:t>Лица с нейтральными выражениями</a:t>
            </a:r>
          </a:p>
          <a:p>
            <a:pPr marL="342900" indent="-342900">
              <a:buFont typeface="Arial" panose="020B0604020202020204" pitchFamily="34" charset="0"/>
              <a:buChar char="•"/>
            </a:pPr>
            <a:endParaRPr lang="en-US" dirty="0"/>
          </a:p>
        </p:txBody>
      </p:sp>
      <p:graphicFrame>
        <p:nvGraphicFramePr>
          <p:cNvPr id="28" name="Diagram 27">
            <a:extLst>
              <a:ext uri="{FF2B5EF4-FFF2-40B4-BE49-F238E27FC236}">
                <a16:creationId xmlns:a16="http://schemas.microsoft.com/office/drawing/2014/main" id="{BBCEAB26-F9BB-4ECD-9327-1F60E2606A47}"/>
              </a:ext>
            </a:extLst>
          </p:cNvPr>
          <p:cNvGraphicFramePr/>
          <p:nvPr>
            <p:extLst>
              <p:ext uri="{D42A27DB-BD31-4B8C-83A1-F6EECF244321}">
                <p14:modId xmlns:p14="http://schemas.microsoft.com/office/powerpoint/2010/main" val="270323374"/>
              </p:ext>
            </p:extLst>
          </p:nvPr>
        </p:nvGraphicFramePr>
        <p:xfrm>
          <a:off x="1160631" y="525463"/>
          <a:ext cx="3785254" cy="5788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5" name="Straight Connector 34">
            <a:extLst>
              <a:ext uri="{FF2B5EF4-FFF2-40B4-BE49-F238E27FC236}">
                <a16:creationId xmlns:a16="http://schemas.microsoft.com/office/drawing/2014/main" id="{89071362-8C47-45EA-BF81-A724955D71D6}"/>
              </a:ext>
            </a:extLst>
          </p:cNvPr>
          <p:cNvCxnSpPr>
            <a:cxnSpLocks/>
          </p:cNvCxnSpPr>
          <p:nvPr/>
        </p:nvCxnSpPr>
        <p:spPr>
          <a:xfrm>
            <a:off x="6662740" y="1158700"/>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6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ru-RU" dirty="0"/>
              <a:t>Анализ данных</a:t>
            </a:r>
            <a:endParaRPr lang="en-ZA" dirty="0"/>
          </a:p>
        </p:txBody>
      </p:sp>
      <p:pic>
        <p:nvPicPr>
          <p:cNvPr id="27" name="Picture Placeholder 11" descr="Address Book outline">
            <a:extLst>
              <a:ext uri="{FF2B5EF4-FFF2-40B4-BE49-F238E27FC236}">
                <a16:creationId xmlns:a16="http://schemas.microsoft.com/office/drawing/2014/main" id="{E7501A7A-87F1-48B8-AE66-9FB3CB45D40B}"/>
              </a:ext>
            </a:extLst>
          </p:cNvPr>
          <p:cNvPicPr>
            <a:picLocks noGrp="1" noChangeAspect="1"/>
          </p:cNvPicPr>
          <p:nvPr>
            <p:ph sz="quarter" idx="46"/>
          </p:nvPr>
        </p:nvPicPr>
        <p:blipFill>
          <a:blip r:embed="rId3">
            <a:extLst>
              <a:ext uri="{96DAC541-7B7A-43D3-8B79-37D633B846F1}">
                <asvg:svgBlip xmlns:asvg="http://schemas.microsoft.com/office/drawing/2016/SVG/main" r:embed="rId4"/>
              </a:ext>
            </a:extLst>
          </a:blip>
          <a:srcRect/>
          <a:stretch/>
        </p:blipFill>
        <p:spPr>
          <a:xfrm>
            <a:off x="2073912" y="1690957"/>
            <a:ext cx="914400" cy="914400"/>
          </a:xfrm>
          <a:noFill/>
          <a:ln w="95250" cap="sq" cmpd="sng" algn="ctr">
            <a:noFill/>
            <a:prstDash val="solid"/>
            <a:miter lim="800000"/>
          </a:ln>
          <a:effectLst/>
        </p:spPr>
      </p:pic>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167657" y="2826731"/>
            <a:ext cx="3190260" cy="1325563"/>
          </a:xfrm>
        </p:spPr>
        <p:txBody>
          <a:bodyPr>
            <a:noAutofit/>
          </a:bodyPr>
          <a:lstStyle/>
          <a:p>
            <a:pPr marL="285750" indent="-285750" algn="l">
              <a:buFont typeface="Arial" panose="020B0604020202020204" pitchFamily="34" charset="0"/>
              <a:buChar char="•"/>
            </a:pPr>
            <a:r>
              <a:rPr lang="ru-RU" dirty="0">
                <a:latin typeface="Sitka Heading" panose="02000505000000020004" pitchFamily="2" charset="0"/>
              </a:rPr>
              <a:t>Обработка данных опросника </a:t>
            </a:r>
          </a:p>
          <a:p>
            <a:pPr marL="285750" indent="-285750" algn="l">
              <a:buFont typeface="Arial" panose="020B0604020202020204" pitchFamily="34" charset="0"/>
              <a:buChar char="•"/>
            </a:pPr>
            <a:r>
              <a:rPr lang="ru-RU" dirty="0">
                <a:latin typeface="Sitka Heading" panose="02000505000000020004" pitchFamily="2" charset="0"/>
              </a:rPr>
              <a:t>Исключение искусственных ответов</a:t>
            </a:r>
          </a:p>
        </p:txBody>
      </p:sp>
      <p:pic>
        <p:nvPicPr>
          <p:cNvPr id="28" name="Picture Placeholder 15" descr="Images outline">
            <a:extLst>
              <a:ext uri="{FF2B5EF4-FFF2-40B4-BE49-F238E27FC236}">
                <a16:creationId xmlns:a16="http://schemas.microsoft.com/office/drawing/2014/main" id="{55BF36B0-70C1-41A7-97F7-10772AE3E317}"/>
              </a:ext>
            </a:extLst>
          </p:cNvPr>
          <p:cNvPicPr>
            <a:picLocks noGrp="1" noChangeAspect="1"/>
          </p:cNvPicPr>
          <p:nvPr>
            <p:ph sz="quarter" idx="49"/>
          </p:nvPr>
        </p:nvPicPr>
        <p:blipFill>
          <a:blip r:embed="rId5">
            <a:extLst>
              <a:ext uri="{96DAC541-7B7A-43D3-8B79-37D633B846F1}">
                <asvg:svgBlip xmlns:asvg="http://schemas.microsoft.com/office/drawing/2016/SVG/main" r:embed="rId6"/>
              </a:ext>
            </a:extLst>
          </a:blip>
          <a:srcRect/>
          <a:stretch/>
        </p:blipFill>
        <p:spPr>
          <a:xfrm>
            <a:off x="5638800" y="1668446"/>
            <a:ext cx="914400" cy="914400"/>
          </a:xfrm>
          <a:noFill/>
          <a:ln w="95250" cap="sq" cmpd="sng" algn="ctr">
            <a:noFill/>
            <a:prstDash val="solid"/>
            <a:miter lim="800000"/>
          </a:ln>
          <a:effectLst/>
        </p:spPr>
      </p:pic>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589591" y="2826732"/>
            <a:ext cx="3012818" cy="1536483"/>
          </a:xfrm>
        </p:spPr>
        <p:txBody>
          <a:bodyPr>
            <a:noAutofit/>
          </a:bodyPr>
          <a:lstStyle/>
          <a:p>
            <a:pPr marL="285750" indent="-285750" algn="l">
              <a:buFont typeface="Arial" panose="020B0604020202020204" pitchFamily="34" charset="0"/>
              <a:buChar char="•"/>
            </a:pPr>
            <a:r>
              <a:rPr lang="ru-RU" dirty="0">
                <a:latin typeface="Sitka Heading" panose="02000505000000020004" pitchFamily="2" charset="0"/>
              </a:rPr>
              <a:t>Обработка и сортировка фотографий</a:t>
            </a:r>
          </a:p>
          <a:p>
            <a:pPr marL="285750" indent="-285750" algn="l">
              <a:buFont typeface="Arial" panose="020B0604020202020204" pitchFamily="34" charset="0"/>
              <a:buChar char="•"/>
            </a:pPr>
            <a:r>
              <a:rPr lang="ru-RU" dirty="0">
                <a:latin typeface="Sitka Heading" panose="02000505000000020004" pitchFamily="2" charset="0"/>
              </a:rPr>
              <a:t>Оценка эмоциональной нейтральности </a:t>
            </a:r>
            <a:r>
              <a:rPr lang="en-ZA" dirty="0">
                <a:latin typeface="Sitka Heading" panose="02000505000000020004" pitchFamily="2" charset="0"/>
              </a:rPr>
              <a:t>Microsoft Cognitive Services API</a:t>
            </a:r>
          </a:p>
        </p:txBody>
      </p:sp>
      <p:pic>
        <p:nvPicPr>
          <p:cNvPr id="29" name="Picture Placeholder 17" descr="Puzzle pieces outline">
            <a:extLst>
              <a:ext uri="{FF2B5EF4-FFF2-40B4-BE49-F238E27FC236}">
                <a16:creationId xmlns:a16="http://schemas.microsoft.com/office/drawing/2014/main" id="{3F6B18F7-FCBF-493A-AD96-1FFF95A95E2F}"/>
              </a:ext>
            </a:extLst>
          </p:cNvPr>
          <p:cNvPicPr>
            <a:picLocks noGrp="1" noChangeAspect="1"/>
          </p:cNvPicPr>
          <p:nvPr>
            <p:ph sz="quarter" idx="50"/>
          </p:nvPr>
        </p:nvPicPr>
        <p:blipFill>
          <a:blip r:embed="rId7">
            <a:extLst>
              <a:ext uri="{96DAC541-7B7A-43D3-8B79-37D633B846F1}">
                <asvg:svgBlip xmlns:asvg="http://schemas.microsoft.com/office/drawing/2016/SVG/main" r:embed="rId8"/>
              </a:ext>
            </a:extLst>
          </a:blip>
          <a:srcRect/>
          <a:stretch/>
        </p:blipFill>
        <p:spPr>
          <a:xfrm>
            <a:off x="9203688" y="1673255"/>
            <a:ext cx="914400" cy="914400"/>
          </a:xfrm>
          <a:noFill/>
          <a:ln w="95250" cap="sq" cmpd="sng" algn="ctr">
            <a:noFill/>
            <a:prstDash val="solid"/>
            <a:miter lim="800000"/>
          </a:ln>
          <a:effectLst/>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8264535" y="2826731"/>
            <a:ext cx="2825967" cy="1325563"/>
          </a:xfrm>
        </p:spPr>
        <p:txBody>
          <a:bodyPr>
            <a:noAutofit/>
          </a:bodyPr>
          <a:lstStyle/>
          <a:p>
            <a:pPr marL="285750" indent="-285750" algn="l">
              <a:buFont typeface="Arial" panose="020B0604020202020204" pitchFamily="34" charset="0"/>
              <a:buChar char="•"/>
            </a:pPr>
            <a:r>
              <a:rPr lang="ru-RU" dirty="0">
                <a:latin typeface="Sitka Heading" panose="02000505000000020004" pitchFamily="2" charset="0"/>
              </a:rPr>
              <a:t>Сопоставление анкет и изображений </a:t>
            </a:r>
            <a:endParaRPr lang="en-US" dirty="0">
              <a:latin typeface="Sitka Heading" panose="02000505000000020004" pitchFamily="2" charset="0"/>
            </a:endParaRPr>
          </a:p>
          <a:p>
            <a:pPr marL="285750" indent="-285750" algn="l">
              <a:buFont typeface="Arial" panose="020B0604020202020204" pitchFamily="34" charset="0"/>
              <a:buChar char="•"/>
            </a:pPr>
            <a:r>
              <a:rPr lang="ru-RU" dirty="0">
                <a:latin typeface="Sitka Heading" panose="02000505000000020004" pitchFamily="2" charset="0"/>
              </a:rPr>
              <a:t>Генерация профилей испытуемых</a:t>
            </a:r>
            <a:endParaRPr lang="en-ZA" dirty="0">
              <a:latin typeface="Sitka Heading" panose="02000505000000020004" pitchFamily="2" charset="0"/>
            </a:endParaRPr>
          </a:p>
        </p:txBody>
      </p:sp>
      <p:sp>
        <p:nvSpPr>
          <p:cNvPr id="14" name="Date Placeholder 13">
            <a:extLst>
              <a:ext uri="{FF2B5EF4-FFF2-40B4-BE49-F238E27FC236}">
                <a16:creationId xmlns:a16="http://schemas.microsoft.com/office/drawing/2014/main" id="{78E5465D-AEFB-432B-B536-09DD5C3D46A8}"/>
              </a:ext>
            </a:extLst>
          </p:cNvPr>
          <p:cNvSpPr>
            <a:spLocks noGrp="1"/>
          </p:cNvSpPr>
          <p:nvPr>
            <p:ph type="dt" sz="half" idx="2"/>
          </p:nvPr>
        </p:nvSpPr>
        <p:spPr>
          <a:xfrm>
            <a:off x="838200" y="6497865"/>
            <a:ext cx="2743200" cy="365125"/>
          </a:xfrm>
        </p:spPr>
        <p:txBody>
          <a:bodyPr/>
          <a:lstStyle/>
          <a:p>
            <a:r>
              <a:rPr lang="en-US"/>
              <a:t>6/22/20XX</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497865"/>
            <a:ext cx="2743200" cy="365125"/>
          </a:xfrm>
        </p:spPr>
        <p:txBody>
          <a:bodyPr/>
          <a:lstStyle/>
          <a:p>
            <a:fld id="{19B51A1E-902D-48AF-9020-955120F399B6}" type="slidenum">
              <a:rPr lang="en-ZA" smtClean="0"/>
              <a:pPr/>
              <a:t>6</a:t>
            </a:fld>
            <a:endParaRPr lang="en-ZA" dirty="0"/>
          </a:p>
        </p:txBody>
      </p:sp>
      <p:sp>
        <p:nvSpPr>
          <p:cNvPr id="15" name="Footer Placeholder 69">
            <a:extLst>
              <a:ext uri="{FF2B5EF4-FFF2-40B4-BE49-F238E27FC236}">
                <a16:creationId xmlns:a16="http://schemas.microsoft.com/office/drawing/2014/main" id="{BCFC52DB-3968-4B6A-BBCE-E9E7D699BAE4}"/>
              </a:ext>
            </a:extLst>
          </p:cNvPr>
          <p:cNvSpPr txBox="1">
            <a:spLocks/>
          </p:cNvSpPr>
          <p:nvPr/>
        </p:nvSpPr>
        <p:spPr>
          <a:xfrm>
            <a:off x="3345656" y="649786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dirty="0"/>
              <a:t>Измерение черт личности Большой Пятёрки с использованием реалистичных неподвижных изображений лиц</a:t>
            </a:r>
          </a:p>
        </p:txBody>
      </p:sp>
      <p:sp>
        <p:nvSpPr>
          <p:cNvPr id="26" name="TextBox 25">
            <a:extLst>
              <a:ext uri="{FF2B5EF4-FFF2-40B4-BE49-F238E27FC236}">
                <a16:creationId xmlns:a16="http://schemas.microsoft.com/office/drawing/2014/main" id="{DCA9C892-CDC5-41C0-AF4E-76C4E0E9B7C0}"/>
              </a:ext>
            </a:extLst>
          </p:cNvPr>
          <p:cNvSpPr txBox="1"/>
          <p:nvPr/>
        </p:nvSpPr>
        <p:spPr>
          <a:xfrm>
            <a:off x="2826876" y="4976039"/>
            <a:ext cx="6538248" cy="523220"/>
          </a:xfrm>
          <a:prstGeom prst="rect">
            <a:avLst/>
          </a:prstGeom>
          <a:noFill/>
        </p:spPr>
        <p:txBody>
          <a:bodyPr wrap="square">
            <a:spAutoFit/>
          </a:bodyPr>
          <a:lstStyle/>
          <a:p>
            <a:r>
              <a:rPr lang="ru-RU" sz="2800" dirty="0">
                <a:solidFill>
                  <a:schemeClr val="accent3"/>
                </a:solidFill>
                <a:latin typeface="Sitka Heading" panose="02000505000000020004" pitchFamily="2" charset="0"/>
              </a:rPr>
              <a:t>12 447 опросников и 31 367 фотографий</a:t>
            </a:r>
            <a:endParaRPr lang="en-US" sz="2800" dirty="0">
              <a:solidFill>
                <a:schemeClr val="accent3"/>
              </a:solidFill>
              <a:latin typeface="Sitka Heading" panose="02000505000000020004" pitchFamily="2" charset="0"/>
            </a:endParaRPr>
          </a:p>
        </p:txBody>
      </p:sp>
      <p:sp>
        <p:nvSpPr>
          <p:cNvPr id="23" name="Rectangle: Rounded Corners 22">
            <a:extLst>
              <a:ext uri="{FF2B5EF4-FFF2-40B4-BE49-F238E27FC236}">
                <a16:creationId xmlns:a16="http://schemas.microsoft.com/office/drawing/2014/main" id="{F268D257-2972-409F-830C-26B3E1F3DEB8}"/>
              </a:ext>
            </a:extLst>
          </p:cNvPr>
          <p:cNvSpPr/>
          <p:nvPr/>
        </p:nvSpPr>
        <p:spPr>
          <a:xfrm>
            <a:off x="2612315" y="4780449"/>
            <a:ext cx="6895652" cy="914400"/>
          </a:xfrm>
          <a:custGeom>
            <a:avLst/>
            <a:gdLst>
              <a:gd name="connsiteX0" fmla="*/ 0 w 6895652"/>
              <a:gd name="connsiteY0" fmla="*/ 152403 h 914400"/>
              <a:gd name="connsiteX1" fmla="*/ 152403 w 6895652"/>
              <a:gd name="connsiteY1" fmla="*/ 0 h 914400"/>
              <a:gd name="connsiteX2" fmla="*/ 6743249 w 6895652"/>
              <a:gd name="connsiteY2" fmla="*/ 0 h 914400"/>
              <a:gd name="connsiteX3" fmla="*/ 6895652 w 6895652"/>
              <a:gd name="connsiteY3" fmla="*/ 152403 h 914400"/>
              <a:gd name="connsiteX4" fmla="*/ 6895652 w 6895652"/>
              <a:gd name="connsiteY4" fmla="*/ 761997 h 914400"/>
              <a:gd name="connsiteX5" fmla="*/ 6743249 w 6895652"/>
              <a:gd name="connsiteY5" fmla="*/ 914400 h 914400"/>
              <a:gd name="connsiteX6" fmla="*/ 152403 w 6895652"/>
              <a:gd name="connsiteY6" fmla="*/ 914400 h 914400"/>
              <a:gd name="connsiteX7" fmla="*/ 0 w 6895652"/>
              <a:gd name="connsiteY7" fmla="*/ 761997 h 914400"/>
              <a:gd name="connsiteX8" fmla="*/ 0 w 6895652"/>
              <a:gd name="connsiteY8" fmla="*/ 152403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5652" h="914400" extrusionOk="0">
                <a:moveTo>
                  <a:pt x="0" y="152403"/>
                </a:moveTo>
                <a:cubicBezTo>
                  <a:pt x="-10067" y="63608"/>
                  <a:pt x="74596" y="-1531"/>
                  <a:pt x="152403" y="0"/>
                </a:cubicBezTo>
                <a:cubicBezTo>
                  <a:pt x="1378811" y="91665"/>
                  <a:pt x="5263465" y="-27723"/>
                  <a:pt x="6743249" y="0"/>
                </a:cubicBezTo>
                <a:cubicBezTo>
                  <a:pt x="6833718" y="-20"/>
                  <a:pt x="6911344" y="70587"/>
                  <a:pt x="6895652" y="152403"/>
                </a:cubicBezTo>
                <a:cubicBezTo>
                  <a:pt x="6848057" y="423022"/>
                  <a:pt x="6922192" y="598833"/>
                  <a:pt x="6895652" y="761997"/>
                </a:cubicBezTo>
                <a:cubicBezTo>
                  <a:pt x="6900481" y="830827"/>
                  <a:pt x="6819682" y="922125"/>
                  <a:pt x="6743249" y="914400"/>
                </a:cubicBezTo>
                <a:cubicBezTo>
                  <a:pt x="4250359" y="866460"/>
                  <a:pt x="1316562" y="929036"/>
                  <a:pt x="152403" y="914400"/>
                </a:cubicBezTo>
                <a:cubicBezTo>
                  <a:pt x="71439" y="911785"/>
                  <a:pt x="8783" y="845452"/>
                  <a:pt x="0" y="761997"/>
                </a:cubicBezTo>
                <a:cubicBezTo>
                  <a:pt x="39101" y="652791"/>
                  <a:pt x="27969" y="336522"/>
                  <a:pt x="0" y="152403"/>
                </a:cubicBezTo>
                <a:close/>
              </a:path>
            </a:pathLst>
          </a:custGeom>
          <a:noFill/>
          <a:ln w="28575">
            <a:solidFill>
              <a:schemeClr val="accent4"/>
            </a:solidFill>
            <a:extLst>
              <a:ext uri="{C807C97D-BFC1-408E-A445-0C87EB9F89A2}">
                <ask:lineSketchStyleProps xmlns:ask="http://schemas.microsoft.com/office/drawing/2018/sketchyshapes" sd="2528165290">
                  <a:prstGeom prst="roundRect">
                    <a:avLst/>
                  </a:prstGeom>
                  <ask:type>
                    <ask:lineSketchCurved/>
                  </ask:type>
                </ask:lineSketchStyleProps>
              </a:ext>
            </a:extLst>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B09FB411-59DA-4B2E-B395-6582A03269CF}"/>
              </a:ext>
            </a:extLst>
          </p:cNvPr>
          <p:cNvCxnSpPr>
            <a:cxnSpLocks/>
          </p:cNvCxnSpPr>
          <p:nvPr/>
        </p:nvCxnSpPr>
        <p:spPr>
          <a:xfrm>
            <a:off x="5437146" y="1395368"/>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252843"/>
            <a:ext cx="10515600" cy="1325563"/>
          </a:xfrm>
        </p:spPr>
        <p:txBody>
          <a:bodyPr/>
          <a:lstStyle/>
          <a:p>
            <a:r>
              <a:rPr lang="ru-RU" dirty="0"/>
              <a:t>Анализ данных</a:t>
            </a:r>
            <a:endParaRPr lang="en-ZA" dirty="0"/>
          </a:p>
        </p:txBody>
      </p:sp>
      <p:pic>
        <p:nvPicPr>
          <p:cNvPr id="27" name="Picture Placeholder 11" descr="Illustrator outline">
            <a:extLst>
              <a:ext uri="{FF2B5EF4-FFF2-40B4-BE49-F238E27FC236}">
                <a16:creationId xmlns:a16="http://schemas.microsoft.com/office/drawing/2014/main" id="{E7501A7A-87F1-48B8-AE66-9FB3CB45D40B}"/>
              </a:ext>
            </a:extLst>
          </p:cNvPr>
          <p:cNvPicPr>
            <a:picLocks noGrp="1" noChangeAspect="1"/>
          </p:cNvPicPr>
          <p:nvPr>
            <p:ph sz="quarter" idx="46"/>
          </p:nvPr>
        </p:nvPicPr>
        <p:blipFill>
          <a:blip r:embed="rId3">
            <a:extLst>
              <a:ext uri="{96DAC541-7B7A-43D3-8B79-37D633B846F1}">
                <asvg:svgBlip xmlns:asvg="http://schemas.microsoft.com/office/drawing/2016/SVG/main" r:embed="rId4"/>
              </a:ext>
            </a:extLst>
          </a:blip>
          <a:srcRect/>
          <a:stretch/>
        </p:blipFill>
        <p:spPr>
          <a:xfrm>
            <a:off x="1309416" y="1683407"/>
            <a:ext cx="914400" cy="914400"/>
          </a:xfrm>
          <a:noFill/>
          <a:ln w="95250" cap="sq" cmpd="sng" algn="ctr">
            <a:noFill/>
            <a:prstDash val="solid"/>
            <a:miter lim="800000"/>
          </a:ln>
          <a:effectLst/>
        </p:spPr>
      </p:pic>
      <p:pic>
        <p:nvPicPr>
          <p:cNvPr id="28" name="Picture Placeholder 15" descr="Folder Search outline">
            <a:extLst>
              <a:ext uri="{FF2B5EF4-FFF2-40B4-BE49-F238E27FC236}">
                <a16:creationId xmlns:a16="http://schemas.microsoft.com/office/drawing/2014/main" id="{55BF36B0-70C1-41A7-97F7-10772AE3E317}"/>
              </a:ext>
            </a:extLst>
          </p:cNvPr>
          <p:cNvPicPr>
            <a:picLocks noGrp="1" noChangeAspect="1"/>
          </p:cNvPicPr>
          <p:nvPr>
            <p:ph sz="quarter" idx="49"/>
          </p:nvPr>
        </p:nvPicPr>
        <p:blipFill>
          <a:blip r:embed="rId5">
            <a:extLst>
              <a:ext uri="{96DAC541-7B7A-43D3-8B79-37D633B846F1}">
                <asvg:svgBlip xmlns:asvg="http://schemas.microsoft.com/office/drawing/2016/SVG/main" r:embed="rId6"/>
              </a:ext>
            </a:extLst>
          </a:blip>
          <a:srcRect/>
          <a:stretch/>
        </p:blipFill>
        <p:spPr>
          <a:xfrm>
            <a:off x="1309416" y="3320969"/>
            <a:ext cx="914400" cy="914400"/>
          </a:xfrm>
          <a:noFill/>
          <a:ln w="95250" cap="sq" cmpd="sng" algn="ctr">
            <a:noFill/>
            <a:prstDash val="solid"/>
            <a:miter lim="800000"/>
          </a:ln>
          <a:effectLst/>
        </p:spPr>
      </p:pic>
      <p:pic>
        <p:nvPicPr>
          <p:cNvPr id="29" name="Picture Placeholder 17" descr="Radar Chart outline">
            <a:extLst>
              <a:ext uri="{FF2B5EF4-FFF2-40B4-BE49-F238E27FC236}">
                <a16:creationId xmlns:a16="http://schemas.microsoft.com/office/drawing/2014/main" id="{3F6B18F7-FCBF-493A-AD96-1FFF95A95E2F}"/>
              </a:ext>
            </a:extLst>
          </p:cNvPr>
          <p:cNvPicPr>
            <a:picLocks noGrp="1" noChangeAspect="1"/>
          </p:cNvPicPr>
          <p:nvPr>
            <p:ph sz="quarter" idx="50"/>
          </p:nvPr>
        </p:nvPicPr>
        <p:blipFill>
          <a:blip r:embed="rId7">
            <a:extLst>
              <a:ext uri="{96DAC541-7B7A-43D3-8B79-37D633B846F1}">
                <asvg:svgBlip xmlns:asvg="http://schemas.microsoft.com/office/drawing/2016/SVG/main" r:embed="rId8"/>
              </a:ext>
            </a:extLst>
          </a:blip>
          <a:srcRect/>
          <a:stretch/>
        </p:blipFill>
        <p:spPr>
          <a:xfrm>
            <a:off x="1294504" y="4958532"/>
            <a:ext cx="914400" cy="914400"/>
          </a:xfrm>
          <a:noFill/>
          <a:ln w="95250" cap="sq" cmpd="sng" algn="ctr">
            <a:noFill/>
            <a:prstDash val="solid"/>
            <a:miter lim="800000"/>
          </a:ln>
          <a:effectLst/>
        </p:spPr>
      </p:pic>
      <p:sp>
        <p:nvSpPr>
          <p:cNvPr id="14" name="Date Placeholder 13">
            <a:extLst>
              <a:ext uri="{FF2B5EF4-FFF2-40B4-BE49-F238E27FC236}">
                <a16:creationId xmlns:a16="http://schemas.microsoft.com/office/drawing/2014/main" id="{78E5465D-AEFB-432B-B536-09DD5C3D46A8}"/>
              </a:ext>
            </a:extLst>
          </p:cNvPr>
          <p:cNvSpPr>
            <a:spLocks noGrp="1"/>
          </p:cNvSpPr>
          <p:nvPr>
            <p:ph type="dt" sz="half" idx="2"/>
          </p:nvPr>
        </p:nvSpPr>
        <p:spPr>
          <a:xfrm>
            <a:off x="838200" y="6497865"/>
            <a:ext cx="2743200" cy="365125"/>
          </a:xfrm>
        </p:spPr>
        <p:txBody>
          <a:bodyPr/>
          <a:lstStyle/>
          <a:p>
            <a:r>
              <a:rPr lang="ru-RU" dirty="0"/>
              <a:t>18</a:t>
            </a:r>
            <a:r>
              <a:rPr lang="en-US" dirty="0"/>
              <a:t>/</a:t>
            </a:r>
            <a:r>
              <a:rPr lang="ru-RU" dirty="0"/>
              <a:t>03</a:t>
            </a:r>
            <a:r>
              <a:rPr lang="en-US" dirty="0"/>
              <a:t>/20</a:t>
            </a:r>
            <a:r>
              <a:rPr lang="ru-RU" dirty="0"/>
              <a:t>22</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497865"/>
            <a:ext cx="2743200" cy="365125"/>
          </a:xfrm>
        </p:spPr>
        <p:txBody>
          <a:bodyPr/>
          <a:lstStyle/>
          <a:p>
            <a:fld id="{19B51A1E-902D-48AF-9020-955120F399B6}" type="slidenum">
              <a:rPr lang="en-ZA" smtClean="0"/>
              <a:pPr/>
              <a:t>7</a:t>
            </a:fld>
            <a:endParaRPr lang="en-ZA" dirty="0"/>
          </a:p>
        </p:txBody>
      </p:sp>
      <p:sp>
        <p:nvSpPr>
          <p:cNvPr id="16" name="Footer Placeholder 69">
            <a:extLst>
              <a:ext uri="{FF2B5EF4-FFF2-40B4-BE49-F238E27FC236}">
                <a16:creationId xmlns:a16="http://schemas.microsoft.com/office/drawing/2014/main" id="{60FB537C-AB76-4100-85B0-191D00254266}"/>
              </a:ext>
            </a:extLst>
          </p:cNvPr>
          <p:cNvSpPr txBox="1">
            <a:spLocks/>
          </p:cNvSpPr>
          <p:nvPr/>
        </p:nvSpPr>
        <p:spPr>
          <a:xfrm>
            <a:off x="3712575" y="6493933"/>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a:t>Измерение черт личности Большой Пятёрки с использованием реалистичных неподвижных изображений лиц</a:t>
            </a:r>
            <a:endParaRPr lang="ru-RU" dirty="0"/>
          </a:p>
        </p:txBody>
      </p:sp>
      <p:graphicFrame>
        <p:nvGraphicFramePr>
          <p:cNvPr id="11" name="Diagram 10">
            <a:extLst>
              <a:ext uri="{FF2B5EF4-FFF2-40B4-BE49-F238E27FC236}">
                <a16:creationId xmlns:a16="http://schemas.microsoft.com/office/drawing/2014/main" id="{C547FFA8-7412-440C-9AFA-DD3E65CD775A}"/>
              </a:ext>
            </a:extLst>
          </p:cNvPr>
          <p:cNvGraphicFramePr/>
          <p:nvPr>
            <p:extLst>
              <p:ext uri="{D42A27DB-BD31-4B8C-83A1-F6EECF244321}">
                <p14:modId xmlns:p14="http://schemas.microsoft.com/office/powerpoint/2010/main" val="1536464150"/>
              </p:ext>
            </p:extLst>
          </p:nvPr>
        </p:nvGraphicFramePr>
        <p:xfrm>
          <a:off x="2496208" y="1578406"/>
          <a:ext cx="8128000" cy="479362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30" name="Straight Connector 29">
            <a:extLst>
              <a:ext uri="{FF2B5EF4-FFF2-40B4-BE49-F238E27FC236}">
                <a16:creationId xmlns:a16="http://schemas.microsoft.com/office/drawing/2014/main" id="{6D819B64-35BC-4B2F-8903-BD24EC3B97F1}"/>
              </a:ext>
            </a:extLst>
          </p:cNvPr>
          <p:cNvCxnSpPr>
            <a:cxnSpLocks/>
          </p:cNvCxnSpPr>
          <p:nvPr/>
        </p:nvCxnSpPr>
        <p:spPr>
          <a:xfrm>
            <a:off x="5473005" y="1309308"/>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435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7522006" y="337430"/>
            <a:ext cx="3173207" cy="710205"/>
          </a:xfrm>
        </p:spPr>
        <p:txBody>
          <a:bodyPr vert="horz" lIns="91440" tIns="45720" rIns="91440" bIns="45720" rtlCol="0" anchor="b">
            <a:normAutofit/>
          </a:bodyPr>
          <a:lstStyle/>
          <a:p>
            <a:r>
              <a:rPr lang="en-US" kern="1200" dirty="0" err="1">
                <a:latin typeface="+mj-lt"/>
                <a:ea typeface="+mj-ea"/>
                <a:cs typeface="+mj-cs"/>
              </a:rPr>
              <a:t>Результаты</a:t>
            </a:r>
            <a:endParaRPr lang="en-US" kern="1200" dirty="0">
              <a:latin typeface="+mj-lt"/>
              <a:ea typeface="+mj-ea"/>
              <a:cs typeface="+mj-cs"/>
            </a:endParaRPr>
          </a:p>
        </p:txBody>
      </p:sp>
      <p:sp>
        <p:nvSpPr>
          <p:cNvPr id="16" name="Footer Placeholder 69">
            <a:extLst>
              <a:ext uri="{FF2B5EF4-FFF2-40B4-BE49-F238E27FC236}">
                <a16:creationId xmlns:a16="http://schemas.microsoft.com/office/drawing/2014/main" id="{60FB537C-AB76-4100-85B0-191D00254266}"/>
              </a:ext>
            </a:extLst>
          </p:cNvPr>
          <p:cNvSpPr txBox="1">
            <a:spLocks/>
          </p:cNvSpPr>
          <p:nvPr/>
        </p:nvSpPr>
        <p:spPr>
          <a:xfrm>
            <a:off x="6875728" y="1321803"/>
            <a:ext cx="5316271" cy="5408073"/>
          </a:xfrm>
          <a:prstGeom prst="rect">
            <a:avLst/>
          </a:prstGeom>
        </p:spPr>
        <p:txBody>
          <a:bodyPr vert="horz" lIns="91440" tIns="45720" rIns="91440" bIns="45720" rtlCol="0">
            <a:noAutofit/>
          </a:bodyP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spcBef>
                <a:spcPts val="1000"/>
              </a:spcBef>
              <a:buFont typeface="Courier New" panose="02070309020205020404" pitchFamily="49" charset="0"/>
              <a:buChar char="o"/>
            </a:pPr>
            <a:r>
              <a:rPr lang="ru-RU" sz="1800" dirty="0">
                <a:solidFill>
                  <a:schemeClr val="accent3"/>
                </a:solidFill>
              </a:rPr>
              <a:t>Наиболее сильные взаимосвязи с чертами лица у добросовестность</a:t>
            </a:r>
          </a:p>
          <a:p>
            <a:pPr marL="342900" indent="-342900" algn="l">
              <a:spcBef>
                <a:spcPts val="1000"/>
              </a:spcBef>
              <a:buFont typeface="Courier New" panose="02070309020205020404" pitchFamily="49" charset="0"/>
              <a:buChar char="o"/>
            </a:pPr>
            <a:r>
              <a:rPr lang="ru-RU" sz="1800" dirty="0">
                <a:solidFill>
                  <a:schemeClr val="accent3"/>
                </a:solidFill>
              </a:rPr>
              <a:t>Наиболее слабые у открытости миру</a:t>
            </a:r>
          </a:p>
          <a:p>
            <a:pPr marL="342900" indent="-342900" algn="l">
              <a:spcBef>
                <a:spcPts val="1000"/>
              </a:spcBef>
              <a:buFont typeface="Courier New" panose="02070309020205020404" pitchFamily="49" charset="0"/>
              <a:buChar char="o"/>
            </a:pPr>
            <a:r>
              <a:rPr lang="ru-RU" sz="1800" dirty="0">
                <a:solidFill>
                  <a:schemeClr val="accent3"/>
                </a:solidFill>
              </a:rPr>
              <a:t>Корреляции между чертами личности:</a:t>
            </a:r>
          </a:p>
          <a:p>
            <a:pPr marL="800100" lvl="1" indent="-342900">
              <a:spcBef>
                <a:spcPts val="1000"/>
              </a:spcBef>
              <a:buFont typeface="Courier New" panose="02070309020205020404" pitchFamily="49" charset="0"/>
              <a:buChar char="o"/>
            </a:pPr>
            <a:r>
              <a:rPr lang="ru-RU" dirty="0">
                <a:solidFill>
                  <a:schemeClr val="accent3"/>
                </a:solidFill>
              </a:rPr>
              <a:t>Негативная – у открытости и добросовестности</a:t>
            </a:r>
          </a:p>
          <a:p>
            <a:pPr marL="800100" lvl="1" indent="-342900">
              <a:spcBef>
                <a:spcPts val="1000"/>
              </a:spcBef>
              <a:buFont typeface="Courier New" panose="02070309020205020404" pitchFamily="49" charset="0"/>
              <a:buChar char="o"/>
            </a:pPr>
            <a:r>
              <a:rPr lang="ru-RU" dirty="0">
                <a:solidFill>
                  <a:schemeClr val="accent3"/>
                </a:solidFill>
              </a:rPr>
              <a:t>Позитивная – у открытости и экстраверсии</a:t>
            </a:r>
          </a:p>
          <a:p>
            <a:pPr marL="342900" indent="-342900" algn="l">
              <a:spcBef>
                <a:spcPts val="1000"/>
              </a:spcBef>
              <a:buFont typeface="Courier New" panose="02070309020205020404" pitchFamily="49" charset="0"/>
              <a:buChar char="o"/>
            </a:pPr>
            <a:r>
              <a:rPr lang="ru-RU" sz="1800" dirty="0">
                <a:solidFill>
                  <a:schemeClr val="accent3"/>
                </a:solidFill>
              </a:rPr>
              <a:t>Женщины</a:t>
            </a:r>
            <a:r>
              <a:rPr lang="en-US" sz="1800" dirty="0">
                <a:solidFill>
                  <a:schemeClr val="accent3"/>
                </a:solidFill>
              </a:rPr>
              <a:t>:</a:t>
            </a:r>
            <a:endParaRPr lang="ru-RU" sz="1800" dirty="0">
              <a:solidFill>
                <a:schemeClr val="accent3"/>
              </a:solidFill>
            </a:endParaRPr>
          </a:p>
          <a:p>
            <a:pPr marL="800100" lvl="1" indent="-342900">
              <a:spcBef>
                <a:spcPts val="1000"/>
              </a:spcBef>
              <a:buFont typeface="Courier New" panose="02070309020205020404" pitchFamily="49" charset="0"/>
              <a:buChar char="o"/>
            </a:pPr>
            <a:r>
              <a:rPr lang="ru-RU" dirty="0">
                <a:solidFill>
                  <a:schemeClr val="accent3"/>
                </a:solidFill>
              </a:rPr>
              <a:t>Добросовестность – слабая связь</a:t>
            </a:r>
          </a:p>
          <a:p>
            <a:pPr marL="800100" lvl="1" indent="-342900">
              <a:spcBef>
                <a:spcPts val="1000"/>
              </a:spcBef>
              <a:buFont typeface="Courier New" panose="02070309020205020404" pitchFamily="49" charset="0"/>
              <a:buChar char="o"/>
            </a:pPr>
            <a:r>
              <a:rPr lang="ru-RU" dirty="0">
                <a:solidFill>
                  <a:schemeClr val="accent3"/>
                </a:solidFill>
              </a:rPr>
              <a:t>Открытость миру – сильная связь</a:t>
            </a:r>
          </a:p>
          <a:p>
            <a:pPr marL="342900" indent="-342900" algn="l">
              <a:spcBef>
                <a:spcPts val="1000"/>
              </a:spcBef>
              <a:buFont typeface="Courier New" panose="02070309020205020404" pitchFamily="49" charset="0"/>
              <a:buChar char="o"/>
            </a:pPr>
            <a:r>
              <a:rPr lang="ru-RU" sz="1800" dirty="0">
                <a:solidFill>
                  <a:schemeClr val="accent3"/>
                </a:solidFill>
              </a:rPr>
              <a:t>Мужчины:</a:t>
            </a:r>
          </a:p>
          <a:p>
            <a:pPr marL="800100" lvl="1" indent="-342900">
              <a:spcBef>
                <a:spcPts val="1000"/>
              </a:spcBef>
              <a:buFont typeface="Courier New" panose="02070309020205020404" pitchFamily="49" charset="0"/>
              <a:buChar char="o"/>
            </a:pPr>
            <a:r>
              <a:rPr lang="ru-RU" dirty="0">
                <a:solidFill>
                  <a:schemeClr val="accent3"/>
                </a:solidFill>
              </a:rPr>
              <a:t>Добросовестность – сильная связь</a:t>
            </a:r>
          </a:p>
          <a:p>
            <a:pPr marL="800100" lvl="1" indent="-342900">
              <a:lnSpc>
                <a:spcPts val="1700"/>
              </a:lnSpc>
              <a:spcBef>
                <a:spcPts val="1000"/>
              </a:spcBef>
              <a:buFont typeface="Courier New" panose="02070309020205020404" pitchFamily="49" charset="0"/>
              <a:buChar char="o"/>
            </a:pPr>
            <a:endParaRPr lang="ru-RU" kern="1200" dirty="0">
              <a:solidFill>
                <a:schemeClr val="accent3"/>
              </a:solidFill>
              <a:latin typeface="+mn-lt"/>
              <a:ea typeface="+mn-ea"/>
              <a:cs typeface="+mn-cs"/>
            </a:endParaRPr>
          </a:p>
        </p:txBody>
      </p:sp>
      <p:pic>
        <p:nvPicPr>
          <p:cNvPr id="17" name="Picture 16" descr="Table&#10;&#10;Description automatically generated">
            <a:extLst>
              <a:ext uri="{FF2B5EF4-FFF2-40B4-BE49-F238E27FC236}">
                <a16:creationId xmlns:a16="http://schemas.microsoft.com/office/drawing/2014/main" id="{EFD39E40-3182-497D-B60C-747F69296E47}"/>
              </a:ext>
            </a:extLst>
          </p:cNvPr>
          <p:cNvPicPr>
            <a:picLocks noChangeAspect="1"/>
          </p:cNvPicPr>
          <p:nvPr/>
        </p:nvPicPr>
        <p:blipFill>
          <a:blip r:embed="rId3"/>
          <a:stretch>
            <a:fillRect/>
          </a:stretch>
        </p:blipFill>
        <p:spPr>
          <a:xfrm>
            <a:off x="0" y="1047635"/>
            <a:ext cx="6358466" cy="3958144"/>
          </a:xfrm>
          <a:prstGeom prst="rect">
            <a:avLst/>
          </a:prstGeom>
          <a:noFill/>
        </p:spPr>
      </p:pic>
      <p:sp>
        <p:nvSpPr>
          <p:cNvPr id="14" name="Date Placeholder 13">
            <a:extLst>
              <a:ext uri="{FF2B5EF4-FFF2-40B4-BE49-F238E27FC236}">
                <a16:creationId xmlns:a16="http://schemas.microsoft.com/office/drawing/2014/main" id="{78E5465D-AEFB-432B-B536-09DD5C3D46A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kern="1200">
                <a:latin typeface="+mn-lt"/>
                <a:ea typeface="+mn-ea"/>
                <a:cs typeface="+mn-cs"/>
              </a:rPr>
              <a:t>6/22/20XX</a:t>
            </a:r>
          </a:p>
        </p:txBody>
      </p:sp>
      <p:sp>
        <p:nvSpPr>
          <p:cNvPr id="32" name="Footer Placeholder 10">
            <a:extLst>
              <a:ext uri="{FF2B5EF4-FFF2-40B4-BE49-F238E27FC236}">
                <a16:creationId xmlns:a16="http://schemas.microsoft.com/office/drawing/2014/main" id="{16647649-560D-8A60-3C18-FE21E76CF317}"/>
              </a:ext>
            </a:extLst>
          </p:cNvPr>
          <p:cNvSpPr>
            <a:spLocks noGrp="1"/>
          </p:cNvSpPr>
          <p:nvPr>
            <p:ph type="ftr" sz="quarter" idx="11"/>
          </p:nvPr>
        </p:nvSpPr>
        <p:spPr>
          <a:xfrm>
            <a:off x="1420307" y="6356349"/>
            <a:ext cx="2772229" cy="365125"/>
          </a:xfrm>
        </p:spPr>
        <p:txBody>
          <a:bodyPr/>
          <a:lstStyle/>
          <a:p>
            <a:pPr algn="ctr">
              <a:spcAft>
                <a:spcPts val="600"/>
              </a:spcAft>
            </a:pPr>
            <a:r>
              <a:rPr lang="ru-RU" dirty="0"/>
              <a:t>Измерение черт личности Большой Пятёрки с использованием реалистичных неподвижных изображений лиц</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2"/>
          </p:nvPr>
        </p:nvSpPr>
        <p:spPr>
          <a:xfrm>
            <a:off x="10036628" y="6356350"/>
            <a:ext cx="1317171" cy="365125"/>
          </a:xfrm>
        </p:spPr>
        <p:txBody>
          <a:bodyPr vert="horz" lIns="91440" tIns="45720" rIns="91440" bIns="45720" rtlCol="0" anchor="ctr">
            <a:normAutofit/>
          </a:bodyPr>
          <a:lstStyle/>
          <a:p>
            <a:pPr>
              <a:spcAft>
                <a:spcPts val="600"/>
              </a:spcAft>
            </a:pPr>
            <a:fld id="{19B51A1E-902D-48AF-9020-955120F399B6}" type="slidenum">
              <a:rPr lang="en-US" smtClean="0"/>
              <a:pPr>
                <a:spcAft>
                  <a:spcPts val="600"/>
                </a:spcAft>
              </a:pPr>
              <a:t>8</a:t>
            </a:fld>
            <a:endParaRPr lang="en-US"/>
          </a:p>
        </p:txBody>
      </p:sp>
      <p:sp>
        <p:nvSpPr>
          <p:cNvPr id="31" name="TextBox 30">
            <a:extLst>
              <a:ext uri="{FF2B5EF4-FFF2-40B4-BE49-F238E27FC236}">
                <a16:creationId xmlns:a16="http://schemas.microsoft.com/office/drawing/2014/main" id="{71FA11A0-DB07-4EC2-A5F7-D16A91BE5374}"/>
              </a:ext>
            </a:extLst>
          </p:cNvPr>
          <p:cNvSpPr txBox="1"/>
          <p:nvPr/>
        </p:nvSpPr>
        <p:spPr>
          <a:xfrm>
            <a:off x="-21516" y="5598383"/>
            <a:ext cx="6260951" cy="646331"/>
          </a:xfrm>
          <a:prstGeom prst="rect">
            <a:avLst/>
          </a:prstGeom>
          <a:noFill/>
        </p:spPr>
        <p:txBody>
          <a:bodyPr wrap="square">
            <a:spAutoFit/>
          </a:bodyPr>
          <a:lstStyle/>
          <a:p>
            <a:pPr marL="285750" indent="-285750" algn="l">
              <a:spcBef>
                <a:spcPts val="1000"/>
              </a:spcBef>
              <a:buFont typeface="Wingdings" panose="05000000000000000000" pitchFamily="2" charset="2"/>
              <a:buChar char="§"/>
            </a:pPr>
            <a:r>
              <a:rPr lang="ru-RU" sz="1800" kern="1200" dirty="0">
                <a:solidFill>
                  <a:schemeClr val="accent3"/>
                </a:solidFill>
                <a:latin typeface="+mn-lt"/>
                <a:ea typeface="+mn-ea"/>
                <a:cs typeface="+mn-cs"/>
              </a:rPr>
              <a:t>Корреляция между индивидуальными отчётами Большой Пятёрки и предсказаниями модели: 0.14-0.36</a:t>
            </a:r>
          </a:p>
        </p:txBody>
      </p:sp>
      <p:sp>
        <p:nvSpPr>
          <p:cNvPr id="33" name="TextBox 32">
            <a:extLst>
              <a:ext uri="{FF2B5EF4-FFF2-40B4-BE49-F238E27FC236}">
                <a16:creationId xmlns:a16="http://schemas.microsoft.com/office/drawing/2014/main" id="{7BCD3E26-4588-48B4-A6E1-024697051A89}"/>
              </a:ext>
            </a:extLst>
          </p:cNvPr>
          <p:cNvSpPr txBox="1"/>
          <p:nvPr/>
        </p:nvSpPr>
        <p:spPr>
          <a:xfrm>
            <a:off x="-21516" y="5117415"/>
            <a:ext cx="6115722" cy="369332"/>
          </a:xfrm>
          <a:prstGeom prst="rect">
            <a:avLst/>
          </a:prstGeom>
          <a:noFill/>
        </p:spPr>
        <p:txBody>
          <a:bodyPr wrap="square">
            <a:spAutoFit/>
          </a:bodyPr>
          <a:lstStyle/>
          <a:p>
            <a:pPr marL="285750" indent="-285750" algn="l">
              <a:spcBef>
                <a:spcPts val="1000"/>
              </a:spcBef>
              <a:buFont typeface="Wingdings" panose="05000000000000000000" pitchFamily="2" charset="2"/>
              <a:buChar char="§"/>
            </a:pPr>
            <a:r>
              <a:rPr lang="ru-RU" sz="1800" dirty="0">
                <a:solidFill>
                  <a:schemeClr val="accent3"/>
                </a:solidFill>
              </a:rPr>
              <a:t>В</a:t>
            </a:r>
            <a:r>
              <a:rPr lang="ru-RU" sz="1800" kern="1200" dirty="0">
                <a:solidFill>
                  <a:schemeClr val="accent3"/>
                </a:solidFill>
                <a:latin typeface="+mn-lt"/>
                <a:ea typeface="+mn-ea"/>
                <a:cs typeface="+mn-cs"/>
              </a:rPr>
              <a:t>ариативность предсказания черт личности</a:t>
            </a:r>
            <a:r>
              <a:rPr lang="en-US" sz="1800" kern="1200" dirty="0">
                <a:solidFill>
                  <a:schemeClr val="accent3"/>
                </a:solidFill>
                <a:latin typeface="+mn-lt"/>
                <a:ea typeface="+mn-ea"/>
                <a:cs typeface="+mn-cs"/>
              </a:rPr>
              <a:t>:</a:t>
            </a:r>
            <a:r>
              <a:rPr lang="ru-RU" sz="1800" kern="1200" dirty="0">
                <a:solidFill>
                  <a:schemeClr val="accent3"/>
                </a:solidFill>
                <a:latin typeface="+mn-lt"/>
                <a:ea typeface="+mn-ea"/>
                <a:cs typeface="+mn-cs"/>
              </a:rPr>
              <a:t> 79-88%</a:t>
            </a:r>
            <a:endParaRPr lang="ru-RU" sz="1800" dirty="0">
              <a:solidFill>
                <a:schemeClr val="accent3"/>
              </a:solidFill>
            </a:endParaRPr>
          </a:p>
        </p:txBody>
      </p:sp>
      <p:cxnSp>
        <p:nvCxnSpPr>
          <p:cNvPr id="34" name="Straight Connector 33">
            <a:extLst>
              <a:ext uri="{FF2B5EF4-FFF2-40B4-BE49-F238E27FC236}">
                <a16:creationId xmlns:a16="http://schemas.microsoft.com/office/drawing/2014/main" id="{A0D0DE66-690D-48AF-A34C-686116D558AF}"/>
              </a:ext>
            </a:extLst>
          </p:cNvPr>
          <p:cNvCxnSpPr>
            <a:cxnSpLocks/>
          </p:cNvCxnSpPr>
          <p:nvPr/>
        </p:nvCxnSpPr>
        <p:spPr>
          <a:xfrm>
            <a:off x="8478923" y="1158700"/>
            <a:ext cx="124599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38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Date Placeholder 40">
            <a:extLst>
              <a:ext uri="{FF2B5EF4-FFF2-40B4-BE49-F238E27FC236}">
                <a16:creationId xmlns:a16="http://schemas.microsoft.com/office/drawing/2014/main" id="{9AA92549-CE6C-42E6-9648-DDFD0D861297}"/>
              </a:ext>
            </a:extLst>
          </p:cNvPr>
          <p:cNvSpPr>
            <a:spLocks noGrp="1"/>
          </p:cNvSpPr>
          <p:nvPr>
            <p:ph type="dt" sz="half" idx="10"/>
          </p:nvPr>
        </p:nvSpPr>
        <p:spPr/>
        <p:txBody>
          <a:bodyPr/>
          <a:lstStyle/>
          <a:p>
            <a:r>
              <a:rPr lang="en-US"/>
              <a:t>6/22/20XX</a:t>
            </a:r>
            <a:endParaRPr lang="en-US" dirty="0"/>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1"/>
          </p:nvPr>
        </p:nvSpPr>
        <p:spPr/>
        <p:txBody>
          <a:bodyPr/>
          <a:lstStyle/>
          <a:p>
            <a:r>
              <a:rPr lang="en-ZA" dirty="0"/>
              <a:t>Pitch deck</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2"/>
          </p:nvPr>
        </p:nvSpPr>
        <p:spPr/>
        <p:txBody>
          <a:bodyPr/>
          <a:lstStyle/>
          <a:p>
            <a:fld id="{19B51A1E-902D-48AF-9020-955120F399B6}" type="slidenum">
              <a:rPr lang="en-ZA" smtClean="0"/>
              <a:pPr/>
              <a:t>9</a:t>
            </a:fld>
            <a:endParaRPr lang="en-ZA" dirty="0"/>
          </a:p>
        </p:txBody>
      </p:sp>
      <p:pic>
        <p:nvPicPr>
          <p:cNvPr id="3074" name="Picture 2" descr="figure 1">
            <a:extLst>
              <a:ext uri="{FF2B5EF4-FFF2-40B4-BE49-F238E27FC236}">
                <a16:creationId xmlns:a16="http://schemas.microsoft.com/office/drawing/2014/main" id="{D33CEF3B-3134-4794-8360-3E57AF0503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67709" y="87519"/>
            <a:ext cx="6589113" cy="66829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figure 1">
            <a:extLst>
              <a:ext uri="{FF2B5EF4-FFF2-40B4-BE49-F238E27FC236}">
                <a16:creationId xmlns:a16="http://schemas.microsoft.com/office/drawing/2014/main" id="{198A5F25-18BC-4022-AC8F-6294F8053F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756822" y="3339344"/>
            <a:ext cx="3758778" cy="343113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66C36A4-2A30-4EA9-AF14-96B35F435BA6}"/>
              </a:ext>
            </a:extLst>
          </p:cNvPr>
          <p:cNvSpPr txBox="1"/>
          <p:nvPr/>
        </p:nvSpPr>
        <p:spPr>
          <a:xfrm>
            <a:off x="6979974" y="810435"/>
            <a:ext cx="5044317" cy="1464231"/>
          </a:xfrm>
          <a:custGeom>
            <a:avLst/>
            <a:gdLst>
              <a:gd name="connsiteX0" fmla="*/ 0 w 5044317"/>
              <a:gd name="connsiteY0" fmla="*/ 244043 h 1464231"/>
              <a:gd name="connsiteX1" fmla="*/ 244043 w 5044317"/>
              <a:gd name="connsiteY1" fmla="*/ 0 h 1464231"/>
              <a:gd name="connsiteX2" fmla="*/ 4800274 w 5044317"/>
              <a:gd name="connsiteY2" fmla="*/ 0 h 1464231"/>
              <a:gd name="connsiteX3" fmla="*/ 5044317 w 5044317"/>
              <a:gd name="connsiteY3" fmla="*/ 244043 h 1464231"/>
              <a:gd name="connsiteX4" fmla="*/ 5044317 w 5044317"/>
              <a:gd name="connsiteY4" fmla="*/ 1220188 h 1464231"/>
              <a:gd name="connsiteX5" fmla="*/ 4800274 w 5044317"/>
              <a:gd name="connsiteY5" fmla="*/ 1464231 h 1464231"/>
              <a:gd name="connsiteX6" fmla="*/ 244043 w 5044317"/>
              <a:gd name="connsiteY6" fmla="*/ 1464231 h 1464231"/>
              <a:gd name="connsiteX7" fmla="*/ 0 w 5044317"/>
              <a:gd name="connsiteY7" fmla="*/ 1220188 h 1464231"/>
              <a:gd name="connsiteX8" fmla="*/ 0 w 5044317"/>
              <a:gd name="connsiteY8" fmla="*/ 244043 h 146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4317" h="1464231" extrusionOk="0">
                <a:moveTo>
                  <a:pt x="0" y="244043"/>
                </a:moveTo>
                <a:cubicBezTo>
                  <a:pt x="6779" y="111836"/>
                  <a:pt x="96255" y="16575"/>
                  <a:pt x="244043" y="0"/>
                </a:cubicBezTo>
                <a:cubicBezTo>
                  <a:pt x="1007949" y="-19463"/>
                  <a:pt x="3999273" y="-80075"/>
                  <a:pt x="4800274" y="0"/>
                </a:cubicBezTo>
                <a:cubicBezTo>
                  <a:pt x="4941795" y="-15829"/>
                  <a:pt x="5051612" y="94621"/>
                  <a:pt x="5044317" y="244043"/>
                </a:cubicBezTo>
                <a:cubicBezTo>
                  <a:pt x="5047025" y="508657"/>
                  <a:pt x="5029582" y="768711"/>
                  <a:pt x="5044317" y="1220188"/>
                </a:cubicBezTo>
                <a:cubicBezTo>
                  <a:pt x="5046970" y="1356241"/>
                  <a:pt x="4943700" y="1440010"/>
                  <a:pt x="4800274" y="1464231"/>
                </a:cubicBezTo>
                <a:cubicBezTo>
                  <a:pt x="3506890" y="1526507"/>
                  <a:pt x="856314" y="1577506"/>
                  <a:pt x="244043" y="1464231"/>
                </a:cubicBezTo>
                <a:cubicBezTo>
                  <a:pt x="104798" y="1488452"/>
                  <a:pt x="21855" y="1362348"/>
                  <a:pt x="0" y="1220188"/>
                </a:cubicBezTo>
                <a:cubicBezTo>
                  <a:pt x="-20419" y="1009035"/>
                  <a:pt x="-16591" y="516042"/>
                  <a:pt x="0" y="244043"/>
                </a:cubicBezTo>
                <a:close/>
              </a:path>
            </a:pathLst>
          </a:custGeom>
          <a:noFill/>
          <a:ln w="28575">
            <a:solidFill>
              <a:schemeClr val="tx2">
                <a:lumMod val="40000"/>
                <a:lumOff val="60000"/>
              </a:schemeClr>
            </a:solidFill>
            <a:extLst>
              <a:ext uri="{C807C97D-BFC1-408E-A445-0C87EB9F89A2}">
                <ask:lineSketchStyleProps xmlns:ask="http://schemas.microsoft.com/office/drawing/2018/sketchyshapes" sd="937387472">
                  <a:prstGeom prst="roundRect">
                    <a:avLst/>
                  </a:prstGeom>
                  <ask:type>
                    <ask:lineSketchCurved/>
                  </ask:type>
                </ask:lineSketchStyleProps>
              </a:ext>
            </a:extLst>
          </a:ln>
        </p:spPr>
        <p:style>
          <a:lnRef idx="0">
            <a:scrgbClr r="0" g="0" b="0"/>
          </a:lnRef>
          <a:fillRef idx="0">
            <a:scrgbClr r="0" g="0" b="0"/>
          </a:fillRef>
          <a:effectRef idx="0">
            <a:scrgbClr r="0" g="0" b="0"/>
          </a:effectRef>
          <a:fontRef idx="minor">
            <a:schemeClr val="lt1"/>
          </a:fontRef>
        </p:style>
        <p:txBody>
          <a:bodyPr wrap="square">
            <a:spAutoFit/>
          </a:bodyPr>
          <a:lstStyle/>
          <a:p>
            <a:r>
              <a:rPr lang="ru-RU" sz="2000" dirty="0">
                <a:solidFill>
                  <a:schemeClr val="accent3"/>
                </a:solidFill>
              </a:rPr>
              <a:t>Скомпилированные изображения испытуемых, 100 человек на каждую черту, от низкой выраженности черты до высокой</a:t>
            </a:r>
            <a:endParaRPr lang="en-US" sz="2000" dirty="0">
              <a:solidFill>
                <a:schemeClr val="accent3"/>
              </a:solidFill>
            </a:endParaRPr>
          </a:p>
        </p:txBody>
      </p:sp>
    </p:spTree>
    <p:extLst>
      <p:ext uri="{BB962C8B-B14F-4D97-AF65-F5344CB8AC3E}">
        <p14:creationId xmlns:p14="http://schemas.microsoft.com/office/powerpoint/2010/main" val="4252466045"/>
      </p:ext>
    </p:extLst>
  </p:cSld>
  <p:clrMapOvr>
    <a:masterClrMapping/>
  </p:clrMapOvr>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Retail pitch deck</Template>
  <TotalTime>0</TotalTime>
  <Words>1470</Words>
  <Application>Microsoft Office PowerPoint</Application>
  <PresentationFormat>Widescreen</PresentationFormat>
  <Paragraphs>141</Paragraphs>
  <Slides>12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-apple-system</vt:lpstr>
      <vt:lpstr>Arial</vt:lpstr>
      <vt:lpstr>Bodoni MT</vt:lpstr>
      <vt:lpstr>Calibri</vt:lpstr>
      <vt:lpstr>Courier New</vt:lpstr>
      <vt:lpstr>Georgia</vt:lpstr>
      <vt:lpstr>Seaford</vt:lpstr>
      <vt:lpstr>Sitka Heading</vt:lpstr>
      <vt:lpstr>Wingdings</vt:lpstr>
      <vt:lpstr>Office Theme</vt:lpstr>
      <vt:lpstr>Измерение черт личности Большой Пятёрки с использованием реалистичных и неподвижных изображений лиц  Assessing the Big Five personality traits using real-life static facial images</vt:lpstr>
      <vt:lpstr>План презентации</vt:lpstr>
      <vt:lpstr>Введение</vt:lpstr>
      <vt:lpstr>Предпосылки исследования</vt:lpstr>
      <vt:lpstr>Сбор данных</vt:lpstr>
      <vt:lpstr>Анализ данных</vt:lpstr>
      <vt:lpstr>Анализ данных</vt:lpstr>
      <vt:lpstr>Результаты</vt:lpstr>
      <vt:lpstr>PowerPoint Presentation</vt:lpstr>
      <vt:lpstr>Обсуждение результатов</vt:lpstr>
      <vt:lpstr>Спасибо за внимание!</vt:lpstr>
      <vt:lpstr>Литература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2022-03-19T00:10:28Z</dcterms:created>
  <dcterms:modified xsi:type="dcterms:W3CDTF">2022-03-19T00:10:33Z</dcterms:modified>
</cp:coreProperties>
</file>